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0"/>
  </p:notesMasterIdLst>
  <p:sldIdLst>
    <p:sldId id="281" r:id="rId2"/>
    <p:sldId id="256" r:id="rId3"/>
    <p:sldId id="260" r:id="rId4"/>
    <p:sldId id="288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301" r:id="rId15"/>
    <p:sldId id="302" r:id="rId16"/>
    <p:sldId id="303" r:id="rId17"/>
    <p:sldId id="299" r:id="rId18"/>
    <p:sldId id="271" r:id="rId19"/>
    <p:sldId id="272" r:id="rId20"/>
    <p:sldId id="273" r:id="rId21"/>
    <p:sldId id="274" r:id="rId22"/>
    <p:sldId id="275" r:id="rId23"/>
    <p:sldId id="304" r:id="rId24"/>
    <p:sldId id="305" r:id="rId25"/>
    <p:sldId id="306" r:id="rId26"/>
    <p:sldId id="307" r:id="rId27"/>
    <p:sldId id="308" r:id="rId28"/>
    <p:sldId id="300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D25F"/>
    <a:srgbClr val="00B050"/>
    <a:srgbClr val="63FF57"/>
    <a:srgbClr val="00CA5B"/>
    <a:srgbClr val="00863D"/>
    <a:srgbClr val="1DFF83"/>
    <a:srgbClr val="D1FFE6"/>
    <a:srgbClr val="FFFF71"/>
    <a:srgbClr val="FF3399"/>
    <a:srgbClr val="6CD29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1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391F6C-3BC1-466C-98D0-B3B0C16B29E4}" type="datetimeFigureOut">
              <a:rPr lang="zh-CN" altLang="en-US" smtClean="0"/>
              <a:pPr/>
              <a:t>2018/5/20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02C17F-DB81-4205-A5EA-9453E1D3AF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9681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C7DCD-568A-488F-BCFD-FDD4F882EE50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909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C7DCD-568A-488F-BCFD-FDD4F882EE50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8679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4B11E7-825D-4BE6-9B3C-8129C417CC6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4" cstate="print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5" cstate="print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&#20154;&#25945;&#29256;&#65306;&#12298;12.1&#26464;&#26438;&#12299;PPT&#35838;&#20214;\201709080554143336(0).wmv" TargetMode="Externa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microsoft.com/office/2007/relationships/hdphoto" Target="../media/hdphoto4.wdp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microsoft.com/office/2007/relationships/hdphoto" Target="../media/hdphoto4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3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oleObject" Target="../embeddings/oleObject1.bin"/><Relationship Id="rId4" Type="http://schemas.microsoft.com/office/2007/relationships/hdphoto" Target="../media/hdphoto12.wdp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microsoft.com/office/2007/relationships/hdphoto" Target="../media/hdphoto8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手繪多邊形 1"/>
          <p:cNvSpPr/>
          <p:nvPr/>
        </p:nvSpPr>
        <p:spPr>
          <a:xfrm flipV="1">
            <a:off x="1" y="0"/>
            <a:ext cx="5724127" cy="6929438"/>
          </a:xfrm>
          <a:custGeom>
            <a:avLst/>
            <a:gdLst>
              <a:gd name="connsiteX0" fmla="*/ 0 w 5788241"/>
              <a:gd name="connsiteY0" fmla="*/ 8878 h 5149049"/>
              <a:gd name="connsiteX1" fmla="*/ 2201662 w 5788241"/>
              <a:gd name="connsiteY1" fmla="*/ 5149049 h 5149049"/>
              <a:gd name="connsiteX2" fmla="*/ 5788241 w 5788241"/>
              <a:gd name="connsiteY2" fmla="*/ 5149049 h 5149049"/>
              <a:gd name="connsiteX3" fmla="*/ 1455938 w 5788241"/>
              <a:gd name="connsiteY3" fmla="*/ 0 h 5149049"/>
              <a:gd name="connsiteX4" fmla="*/ 0 w 5788241"/>
              <a:gd name="connsiteY4" fmla="*/ 8878 h 5149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88241" h="5149049">
                <a:moveTo>
                  <a:pt x="0" y="8878"/>
                </a:moveTo>
                <a:lnTo>
                  <a:pt x="2201662" y="5149049"/>
                </a:lnTo>
                <a:lnTo>
                  <a:pt x="5788241" y="5149049"/>
                </a:lnTo>
                <a:lnTo>
                  <a:pt x="1455938" y="0"/>
                </a:lnTo>
                <a:lnTo>
                  <a:pt x="0" y="8878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5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800" b="44750"/>
          <a:stretch/>
        </p:blipFill>
        <p:spPr>
          <a:xfrm>
            <a:off x="-326458" y="1329103"/>
            <a:ext cx="6628326" cy="2315921"/>
          </a:xfrm>
          <a:prstGeom prst="rect">
            <a:avLst/>
          </a:prstGeom>
        </p:spPr>
      </p:pic>
      <p:pic>
        <p:nvPicPr>
          <p:cNvPr id="6" name="201709080554143336(0)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908720"/>
            <a:ext cx="9144000" cy="486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7124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11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4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071943" y="75498"/>
            <a:ext cx="56550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杠杆的平衡条件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447800" cy="685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13692" y="0"/>
            <a:ext cx="2362200" cy="1962150"/>
            <a:chOff x="0" y="857250"/>
            <a:chExt cx="2362200" cy="1962150"/>
          </a:xfrm>
        </p:grpSpPr>
        <p:sp>
          <p:nvSpPr>
            <p:cNvPr id="20" name="等腰三角形 19"/>
            <p:cNvSpPr/>
            <p:nvPr/>
          </p:nvSpPr>
          <p:spPr>
            <a:xfrm rot="5400000">
              <a:off x="200025" y="657225"/>
              <a:ext cx="1962150" cy="2362200"/>
            </a:xfrm>
            <a:prstGeom prst="triangle">
              <a:avLst>
                <a:gd name="adj" fmla="val 0"/>
              </a:avLst>
            </a:prstGeom>
            <a:solidFill>
              <a:srgbClr val="00D25F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圓角矩形 8"/>
            <p:cNvSpPr/>
            <p:nvPr/>
          </p:nvSpPr>
          <p:spPr>
            <a:xfrm>
              <a:off x="307010" y="1077083"/>
              <a:ext cx="685800" cy="6096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b="1" dirty="0" smtClean="0">
                  <a:ln>
                    <a:solidFill>
                      <a:srgbClr val="333333"/>
                    </a:solidFill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2</a:t>
              </a:r>
              <a:endParaRPr lang="zh-CN" altLang="en-US" sz="6000" b="1" dirty="0">
                <a:ln>
                  <a:solidFill>
                    <a:srgbClr val="333333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</p:grpSp>
      <p:sp>
        <p:nvSpPr>
          <p:cNvPr id="45" name="等腰三角形 44"/>
          <p:cNvSpPr/>
          <p:nvPr/>
        </p:nvSpPr>
        <p:spPr>
          <a:xfrm rot="5400000">
            <a:off x="-227806" y="1881896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-207567" y="3531351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-253605" y="5181292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Rectangle 21"/>
          <p:cNvSpPr>
            <a:spLocks noChangeArrowheads="1"/>
          </p:cNvSpPr>
          <p:nvPr/>
        </p:nvSpPr>
        <p:spPr bwMode="auto">
          <a:xfrm>
            <a:off x="1642989" y="1551432"/>
            <a:ext cx="435407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1" hangingPunct="1"/>
            <a:r>
              <a:rPr lang="en-US" altLang="zh-CN" sz="3200" b="1" dirty="0" smtClean="0">
                <a:latin typeface="Times New Roman" pitchFamily="18" charset="0"/>
                <a:ea typeface="黑体" pitchFamily="49" charset="-122"/>
              </a:rPr>
              <a:t>     A</a:t>
            </a:r>
            <a:r>
              <a:rPr lang="zh-CN" altLang="en-US" sz="3200" b="1" dirty="0">
                <a:ea typeface="黑体" pitchFamily="49" charset="-122"/>
              </a:rPr>
              <a:t>、</a:t>
            </a:r>
            <a:r>
              <a:rPr lang="en-US" altLang="zh-CN" sz="3200" b="1" dirty="0">
                <a:latin typeface="Times New Roman" pitchFamily="18" charset="0"/>
                <a:ea typeface="黑体" pitchFamily="49" charset="-122"/>
              </a:rPr>
              <a:t>B</a:t>
            </a:r>
            <a:r>
              <a:rPr lang="zh-CN" altLang="en-US" sz="3200" b="1" dirty="0">
                <a:ea typeface="黑体" pitchFamily="49" charset="-122"/>
              </a:rPr>
              <a:t>两图中的杠杆处于静止状态，实验时采用哪幅图</a:t>
            </a:r>
            <a:r>
              <a:rPr lang="zh-CN" altLang="en-US" sz="3200" b="1" dirty="0"/>
              <a:t>？</a:t>
            </a:r>
            <a:r>
              <a:rPr lang="zh-CN" altLang="en-US" sz="3200" b="1" dirty="0">
                <a:ea typeface="黑体" pitchFamily="49" charset="-122"/>
              </a:rPr>
              <a:t>为什么</a:t>
            </a:r>
            <a:r>
              <a:rPr lang="zh-CN" altLang="en-US" sz="3200" b="1" dirty="0"/>
              <a:t>？</a:t>
            </a:r>
          </a:p>
        </p:txBody>
      </p:sp>
      <p:sp>
        <p:nvSpPr>
          <p:cNvPr id="49" name="Rectangle 22"/>
          <p:cNvSpPr>
            <a:spLocks noChangeArrowheads="1"/>
          </p:cNvSpPr>
          <p:nvPr/>
        </p:nvSpPr>
        <p:spPr bwMode="auto">
          <a:xfrm>
            <a:off x="1612608" y="3895463"/>
            <a:ext cx="4410122" cy="2212657"/>
          </a:xfrm>
          <a:prstGeom prst="rect">
            <a:avLst/>
          </a:prstGeom>
          <a:solidFill>
            <a:srgbClr val="63FF57">
              <a:alpha val="6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使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杠杆在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水平位置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平衡的目的：</a:t>
            </a:r>
            <a:r>
              <a:rPr lang="zh-CN" altLang="en-US" sz="3200" b="1" dirty="0" smtClean="0">
                <a:ea typeface="黑体" pitchFamily="49" charset="-122"/>
              </a:rPr>
              <a:t>便于</a:t>
            </a:r>
            <a:r>
              <a:rPr lang="zh-CN" altLang="en-US" sz="3200" b="1" dirty="0">
                <a:ea typeface="黑体" pitchFamily="49" charset="-122"/>
              </a:rPr>
              <a:t>在杠杆上直接读出</a:t>
            </a:r>
            <a:r>
              <a:rPr lang="zh-CN" altLang="en-US" sz="3200" b="1" dirty="0" smtClean="0">
                <a:ea typeface="黑体" pitchFamily="49" charset="-122"/>
              </a:rPr>
              <a:t>力臂的</a:t>
            </a:r>
            <a:r>
              <a:rPr lang="zh-CN" altLang="en-US" sz="3200" b="1" dirty="0">
                <a:ea typeface="黑体" pitchFamily="49" charset="-122"/>
              </a:rPr>
              <a:t>大小</a:t>
            </a:r>
            <a:r>
              <a:rPr lang="zh-CN" altLang="en-US" sz="3200" b="1" dirty="0" smtClean="0">
                <a:ea typeface="黑体" pitchFamily="49" charset="-122"/>
              </a:rPr>
              <a:t>。</a:t>
            </a:r>
            <a:endParaRPr lang="zh-CN" altLang="en-US" sz="3200" b="1" dirty="0">
              <a:ea typeface="黑体" pitchFamily="49" charset="-122"/>
            </a:endParaRPr>
          </a:p>
        </p:txBody>
      </p:sp>
      <p:grpSp>
        <p:nvGrpSpPr>
          <p:cNvPr id="50" name="Group 2"/>
          <p:cNvGrpSpPr>
            <a:grpSpLocks/>
          </p:cNvGrpSpPr>
          <p:nvPr/>
        </p:nvGrpSpPr>
        <p:grpSpPr bwMode="auto">
          <a:xfrm>
            <a:off x="6177435" y="1268132"/>
            <a:ext cx="2989261" cy="3582986"/>
            <a:chOff x="0" y="0"/>
            <a:chExt cx="1859" cy="2302"/>
          </a:xfrm>
        </p:grpSpPr>
        <p:grpSp>
          <p:nvGrpSpPr>
            <p:cNvPr id="51" name="Group 3"/>
            <p:cNvGrpSpPr>
              <a:grpSpLocks noChangeAspect="1"/>
            </p:cNvGrpSpPr>
            <p:nvPr/>
          </p:nvGrpSpPr>
          <p:grpSpPr bwMode="auto">
            <a:xfrm>
              <a:off x="0" y="1225"/>
              <a:ext cx="1857" cy="1030"/>
              <a:chOff x="0" y="0"/>
              <a:chExt cx="2586" cy="1575"/>
            </a:xfrm>
          </p:grpSpPr>
          <p:pic>
            <p:nvPicPr>
              <p:cNvPr id="59" name="Picture 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45" y="0"/>
                <a:ext cx="913" cy="15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Picture 5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905" y="264"/>
                <a:ext cx="174" cy="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" name="Picture 6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739" y="482"/>
                <a:ext cx="168" cy="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" name="Picture 7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 rot="-606302">
                <a:off x="0" y="300"/>
                <a:ext cx="2586" cy="1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2" name="Group 8"/>
            <p:cNvGrpSpPr>
              <a:grpSpLocks noChangeAspect="1"/>
            </p:cNvGrpSpPr>
            <p:nvPr/>
          </p:nvGrpSpPr>
          <p:grpSpPr bwMode="auto">
            <a:xfrm>
              <a:off x="-1" y="0"/>
              <a:ext cx="1744" cy="1166"/>
              <a:chOff x="0" y="0"/>
              <a:chExt cx="2586" cy="1575"/>
            </a:xfrm>
          </p:grpSpPr>
          <p:pic>
            <p:nvPicPr>
              <p:cNvPr id="55" name="Picture 9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45" y="0"/>
                <a:ext cx="913" cy="15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" name="Picture 1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887" y="417"/>
                <a:ext cx="174" cy="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" name="Picture 11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703" y="437"/>
                <a:ext cx="168" cy="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" name="Picture 1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0" y="300"/>
                <a:ext cx="2586" cy="1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3" name="Rectangle 13"/>
            <p:cNvSpPr>
              <a:spLocks noChangeArrowheads="1"/>
            </p:cNvSpPr>
            <p:nvPr/>
          </p:nvSpPr>
          <p:spPr bwMode="auto">
            <a:xfrm>
              <a:off x="1134" y="818"/>
              <a:ext cx="277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200" b="1">
                  <a:solidFill>
                    <a:srgbClr val="990000"/>
                  </a:solidFill>
                  <a:latin typeface="Times New Roman" pitchFamily="18" charset="0"/>
                  <a:ea typeface="黑体" pitchFamily="49" charset="-122"/>
                </a:rPr>
                <a:t>A</a:t>
              </a:r>
            </a:p>
          </p:txBody>
        </p:sp>
        <p:sp>
          <p:nvSpPr>
            <p:cNvPr id="54" name="Rectangle 14"/>
            <p:cNvSpPr>
              <a:spLocks noChangeArrowheads="1"/>
            </p:cNvSpPr>
            <p:nvPr/>
          </p:nvSpPr>
          <p:spPr bwMode="auto">
            <a:xfrm>
              <a:off x="1179" y="1950"/>
              <a:ext cx="265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200" b="1">
                  <a:solidFill>
                    <a:srgbClr val="990000"/>
                  </a:solidFill>
                  <a:latin typeface="Times New Roman" pitchFamily="18" charset="0"/>
                  <a:ea typeface="黑体" pitchFamily="49" charset="-122"/>
                </a:rPr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445009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utoUpdateAnimBg="0"/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11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4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071943" y="75498"/>
            <a:ext cx="56550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杠杆的平衡条件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447800" cy="685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13692" y="0"/>
            <a:ext cx="2362200" cy="1962150"/>
            <a:chOff x="0" y="857250"/>
            <a:chExt cx="2362200" cy="1962150"/>
          </a:xfrm>
        </p:grpSpPr>
        <p:sp>
          <p:nvSpPr>
            <p:cNvPr id="20" name="等腰三角形 19"/>
            <p:cNvSpPr/>
            <p:nvPr/>
          </p:nvSpPr>
          <p:spPr>
            <a:xfrm rot="5400000">
              <a:off x="200025" y="657225"/>
              <a:ext cx="1962150" cy="2362200"/>
            </a:xfrm>
            <a:prstGeom prst="triangle">
              <a:avLst>
                <a:gd name="adj" fmla="val 0"/>
              </a:avLst>
            </a:prstGeom>
            <a:solidFill>
              <a:srgbClr val="00D25F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圓角矩形 8"/>
            <p:cNvSpPr/>
            <p:nvPr/>
          </p:nvSpPr>
          <p:spPr>
            <a:xfrm>
              <a:off x="307010" y="1077083"/>
              <a:ext cx="685800" cy="6096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b="1" dirty="0" smtClean="0">
                  <a:ln>
                    <a:solidFill>
                      <a:srgbClr val="333333"/>
                    </a:solidFill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2</a:t>
              </a:r>
              <a:endParaRPr lang="zh-CN" altLang="en-US" sz="6000" b="1" dirty="0">
                <a:ln>
                  <a:solidFill>
                    <a:srgbClr val="333333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</p:grpSp>
      <p:sp>
        <p:nvSpPr>
          <p:cNvPr id="29" name="等腰三角形 28"/>
          <p:cNvSpPr/>
          <p:nvPr/>
        </p:nvSpPr>
        <p:spPr>
          <a:xfrm rot="5400000">
            <a:off x="-227806" y="1881896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5400000">
            <a:off x="-207567" y="3531351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5400000">
            <a:off x="-253605" y="5181292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1489866" y="1586888"/>
            <a:ext cx="54879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>
                <a:latin typeface="Times New Roman" pitchFamily="18" charset="0"/>
                <a:ea typeface="黑体" pitchFamily="49" charset="-122"/>
              </a:rPr>
              <a:t>1</a:t>
            </a:r>
            <a:r>
              <a:rPr lang="en-US" altLang="zh-CN" sz="3200" b="1" dirty="0">
                <a:latin typeface="宋体" pitchFamily="2" charset="-122"/>
              </a:rPr>
              <a:t>.</a:t>
            </a:r>
            <a:r>
              <a:rPr lang="zh-CN" altLang="en-US" sz="3200" b="1" dirty="0">
                <a:ea typeface="黑体" pitchFamily="49" charset="-122"/>
              </a:rPr>
              <a:t>调节杠杆在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水平位置</a:t>
            </a:r>
            <a:r>
              <a:rPr lang="zh-CN" altLang="en-US" sz="3200" b="1" dirty="0">
                <a:ea typeface="黑体" pitchFamily="49" charset="-122"/>
              </a:rPr>
              <a:t>平衡。</a:t>
            </a: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1489866" y="2069661"/>
            <a:ext cx="7775575" cy="245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63538" indent="-363538" ea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itchFamily="18" charset="0"/>
                <a:ea typeface="黑体" pitchFamily="49" charset="-122"/>
              </a:rPr>
              <a:t>2</a:t>
            </a:r>
            <a:r>
              <a:rPr lang="en-US" altLang="zh-CN" sz="3200" b="1" dirty="0">
                <a:latin typeface="宋体" pitchFamily="2" charset="-122"/>
              </a:rPr>
              <a:t>.</a:t>
            </a:r>
            <a:r>
              <a:rPr lang="zh-CN" altLang="en-US" sz="3200" b="1" dirty="0">
                <a:ea typeface="黑体" pitchFamily="49" charset="-122"/>
              </a:rPr>
              <a:t>在杠杆的两侧挂上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不同数量</a:t>
            </a:r>
            <a:r>
              <a:rPr lang="zh-CN" altLang="en-US" sz="3200" b="1" dirty="0">
                <a:ea typeface="黑体" pitchFamily="49" charset="-122"/>
              </a:rPr>
              <a:t>的钩码，使杠杆重新在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水平位置</a:t>
            </a:r>
            <a:r>
              <a:rPr lang="zh-CN" altLang="en-US" sz="3200" b="1" dirty="0">
                <a:ea typeface="黑体" pitchFamily="49" charset="-122"/>
              </a:rPr>
              <a:t>平衡，这时杠杆两侧受到的作用力等于各自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钩码的重力</a:t>
            </a:r>
            <a:r>
              <a:rPr lang="zh-CN" altLang="en-US" sz="3200" b="1" dirty="0" smtClean="0">
                <a:ea typeface="黑体" pitchFamily="49" charset="-122"/>
              </a:rPr>
              <a:t>。</a:t>
            </a:r>
            <a:endParaRPr lang="en-US" altLang="zh-CN" sz="3200" b="1" dirty="0" smtClean="0">
              <a:ea typeface="黑体" pitchFamily="49" charset="-122"/>
            </a:endParaRPr>
          </a:p>
          <a:p>
            <a:pPr marL="363538" indent="-363538">
              <a:lnSpc>
                <a:spcPct val="120000"/>
              </a:lnSpc>
            </a:pPr>
            <a:r>
              <a:rPr lang="en-US" altLang="zh-CN" sz="3200" b="1" dirty="0" smtClean="0">
                <a:ea typeface="黑体" pitchFamily="49" charset="-122"/>
              </a:rPr>
              <a:t>3.</a:t>
            </a:r>
            <a:r>
              <a:rPr lang="zh-CN" altLang="zh-CN" sz="3200" b="1" dirty="0" smtClean="0">
                <a:ea typeface="黑体" pitchFamily="49" charset="-122"/>
              </a:rPr>
              <a:t>将实验数据记录在表格中</a:t>
            </a:r>
            <a:r>
              <a:rPr lang="zh-CN" altLang="en-US" sz="3200" b="1" dirty="0">
                <a:ea typeface="黑体" pitchFamily="49" charset="-122"/>
              </a:rPr>
              <a:t>。</a:t>
            </a:r>
            <a:endParaRPr lang="zh-CN" altLang="zh-CN" sz="3200" b="1" dirty="0" smtClean="0">
              <a:ea typeface="黑体" pitchFamily="49" charset="-122"/>
            </a:endParaRPr>
          </a:p>
        </p:txBody>
      </p:sp>
      <p:sp>
        <p:nvSpPr>
          <p:cNvPr id="35" name="Text Box 42"/>
          <p:cNvSpPr txBox="1">
            <a:spLocks noChangeArrowheads="1"/>
          </p:cNvSpPr>
          <p:nvPr/>
        </p:nvSpPr>
        <p:spPr bwMode="auto">
          <a:xfrm>
            <a:off x="1423589" y="1057804"/>
            <a:ext cx="22445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ea typeface="黑体" pitchFamily="49" charset="-122"/>
              </a:rPr>
              <a:t>实验</a:t>
            </a:r>
            <a:r>
              <a:rPr lang="zh-CN" altLang="en-US" sz="3200" b="1" dirty="0">
                <a:ea typeface="黑体" pitchFamily="49" charset="-122"/>
              </a:rPr>
              <a:t>步骤：</a:t>
            </a:r>
          </a:p>
        </p:txBody>
      </p: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7961005"/>
              </p:ext>
            </p:extLst>
          </p:nvPr>
        </p:nvGraphicFramePr>
        <p:xfrm>
          <a:off x="1763688" y="4653136"/>
          <a:ext cx="7056785" cy="1784145"/>
        </p:xfrm>
        <a:graphic>
          <a:graphicData uri="http://schemas.openxmlformats.org/drawingml/2006/table">
            <a:tbl>
              <a:tblPr/>
              <a:tblGrid>
                <a:gridCol w="1081099"/>
                <a:gridCol w="1103681"/>
                <a:gridCol w="1004886"/>
                <a:gridCol w="924439"/>
                <a:gridCol w="886333"/>
                <a:gridCol w="1079688"/>
                <a:gridCol w="976659"/>
              </a:tblGrid>
              <a:tr h="77830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宋体"/>
                          <a:cs typeface="Times New Roman"/>
                        </a:rPr>
                        <a:t>实</a:t>
                      </a:r>
                      <a:r>
                        <a:rPr lang="zh-CN" sz="2000" b="1" kern="100" dirty="0" smtClean="0">
                          <a:latin typeface="Calibri"/>
                          <a:ea typeface="宋体"/>
                          <a:cs typeface="Times New Roman"/>
                        </a:rPr>
                        <a:t>验</a:t>
                      </a:r>
                      <a:endParaRPr lang="en-US" altLang="zh-CN" sz="2000" b="1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 smtClean="0">
                          <a:latin typeface="Calibri"/>
                          <a:ea typeface="宋体"/>
                          <a:cs typeface="Times New Roman"/>
                        </a:rPr>
                        <a:t>次</a:t>
                      </a:r>
                      <a:r>
                        <a:rPr lang="zh-CN" sz="2000" b="1" kern="100" dirty="0">
                          <a:latin typeface="Calibri"/>
                          <a:ea typeface="宋体"/>
                          <a:cs typeface="Times New Roman"/>
                        </a:rPr>
                        <a:t>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latin typeface="Calibri"/>
                          <a:ea typeface="宋体"/>
                          <a:cs typeface="Times New Roman"/>
                        </a:rPr>
                        <a:t>动力</a:t>
                      </a:r>
                      <a:r>
                        <a:rPr lang="en-US" sz="2000" b="1" kern="100">
                          <a:latin typeface="Calibri"/>
                          <a:ea typeface="宋体"/>
                          <a:cs typeface="Times New Roman"/>
                        </a:rPr>
                        <a:t>F</a:t>
                      </a:r>
                      <a:r>
                        <a:rPr lang="en-US" sz="2000" b="1" kern="100" baseline="-250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2000" b="1" kern="100">
                          <a:latin typeface="Calibri"/>
                          <a:ea typeface="宋体"/>
                          <a:cs typeface="Times New Roman"/>
                        </a:rPr>
                        <a:t>/N</a:t>
                      </a:r>
                      <a:endParaRPr lang="zh-CN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latin typeface="Calibri"/>
                          <a:ea typeface="宋体"/>
                          <a:cs typeface="Times New Roman"/>
                        </a:rPr>
                        <a:t>动力臂</a:t>
                      </a:r>
                      <a:r>
                        <a:rPr lang="en-US" sz="2000" b="1" kern="100">
                          <a:latin typeface="Calibri"/>
                          <a:ea typeface="宋体"/>
                          <a:cs typeface="Times New Roman"/>
                        </a:rPr>
                        <a:t>L</a:t>
                      </a:r>
                      <a:r>
                        <a:rPr lang="en-US" sz="2000" b="1" kern="100" baseline="-250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2000" b="1" kern="100">
                          <a:latin typeface="Calibri"/>
                          <a:ea typeface="宋体"/>
                          <a:cs typeface="Times New Roman"/>
                        </a:rPr>
                        <a:t>/m</a:t>
                      </a:r>
                      <a:endParaRPr lang="zh-CN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>
                          <a:latin typeface="Calibri"/>
                          <a:ea typeface="宋体"/>
                          <a:cs typeface="Times New Roman"/>
                        </a:rPr>
                        <a:t>F</a:t>
                      </a:r>
                      <a:r>
                        <a:rPr lang="en-US" sz="2000" b="1" kern="100" baseline="-250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2000" b="1" kern="100">
                          <a:latin typeface="Calibri"/>
                          <a:ea typeface="宋体"/>
                          <a:cs typeface="Times New Roman"/>
                        </a:rPr>
                        <a:t>×</a:t>
                      </a:r>
                      <a:r>
                        <a:rPr lang="en-US" sz="2000" b="1" kern="100">
                          <a:latin typeface="Calibri"/>
                          <a:ea typeface="宋体"/>
                          <a:cs typeface="Times New Roman"/>
                        </a:rPr>
                        <a:t>L</a:t>
                      </a:r>
                      <a:r>
                        <a:rPr lang="en-US" sz="2000" b="1" kern="100" baseline="-250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endParaRPr lang="zh-CN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latin typeface="Calibri"/>
                          <a:ea typeface="宋体"/>
                          <a:cs typeface="Times New Roman"/>
                        </a:rPr>
                        <a:t>阻力</a:t>
                      </a:r>
                      <a:r>
                        <a:rPr lang="en-US" sz="2000" b="1" kern="100">
                          <a:latin typeface="Calibri"/>
                          <a:ea typeface="宋体"/>
                          <a:cs typeface="Times New Roman"/>
                        </a:rPr>
                        <a:t>F</a:t>
                      </a:r>
                      <a:r>
                        <a:rPr lang="en-US" sz="2000" b="1" kern="100" baseline="-250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2000" b="1" kern="100">
                          <a:latin typeface="Calibri"/>
                          <a:ea typeface="宋体"/>
                          <a:cs typeface="Times New Roman"/>
                        </a:rPr>
                        <a:t>/N</a:t>
                      </a:r>
                      <a:endParaRPr lang="zh-CN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latin typeface="Calibri"/>
                          <a:ea typeface="宋体"/>
                          <a:cs typeface="Times New Roman"/>
                        </a:rPr>
                        <a:t>阻力臂</a:t>
                      </a:r>
                      <a:r>
                        <a:rPr lang="en-US" sz="2000" b="1" kern="100">
                          <a:latin typeface="Calibri"/>
                          <a:ea typeface="宋体"/>
                          <a:cs typeface="Times New Roman"/>
                        </a:rPr>
                        <a:t>L</a:t>
                      </a:r>
                      <a:r>
                        <a:rPr lang="en-US" sz="2000" b="1" kern="100" baseline="-250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2000" b="1" kern="100">
                          <a:latin typeface="Calibri"/>
                          <a:ea typeface="宋体"/>
                          <a:cs typeface="Times New Roman"/>
                        </a:rPr>
                        <a:t>/m</a:t>
                      </a:r>
                      <a:endParaRPr lang="zh-CN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>
                          <a:latin typeface="Calibri"/>
                          <a:ea typeface="宋体"/>
                          <a:cs typeface="Times New Roman"/>
                        </a:rPr>
                        <a:t>F</a:t>
                      </a:r>
                      <a:r>
                        <a:rPr lang="en-US" sz="2000" b="1" kern="100" baseline="-250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2000" b="1" kern="100">
                          <a:latin typeface="Calibri"/>
                          <a:ea typeface="宋体"/>
                          <a:cs typeface="Times New Roman"/>
                        </a:rPr>
                        <a:t>×</a:t>
                      </a:r>
                      <a:r>
                        <a:rPr lang="en-US" sz="2000" b="1" kern="100">
                          <a:latin typeface="Calibri"/>
                          <a:ea typeface="宋体"/>
                          <a:cs typeface="Times New Roman"/>
                        </a:rPr>
                        <a:t>L</a:t>
                      </a:r>
                      <a:r>
                        <a:rPr lang="en-US" sz="2000" b="1" kern="100" baseline="-250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endParaRPr lang="zh-CN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50532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utoUpdateAnimBg="0"/>
      <p:bldP spid="34" grpId="0" build="allAtOnce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11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4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071943" y="75498"/>
            <a:ext cx="56550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杠杆的平衡条件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447800" cy="685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13692" y="0"/>
            <a:ext cx="2362200" cy="1962150"/>
            <a:chOff x="0" y="857250"/>
            <a:chExt cx="2362200" cy="1962150"/>
          </a:xfrm>
        </p:grpSpPr>
        <p:sp>
          <p:nvSpPr>
            <p:cNvPr id="20" name="等腰三角形 19"/>
            <p:cNvSpPr/>
            <p:nvPr/>
          </p:nvSpPr>
          <p:spPr>
            <a:xfrm rot="5400000">
              <a:off x="200025" y="657225"/>
              <a:ext cx="1962150" cy="2362200"/>
            </a:xfrm>
            <a:prstGeom prst="triangle">
              <a:avLst>
                <a:gd name="adj" fmla="val 0"/>
              </a:avLst>
            </a:prstGeom>
            <a:solidFill>
              <a:srgbClr val="00D25F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圓角矩形 8"/>
            <p:cNvSpPr/>
            <p:nvPr/>
          </p:nvSpPr>
          <p:spPr>
            <a:xfrm>
              <a:off x="307010" y="1077083"/>
              <a:ext cx="685800" cy="6096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b="1" dirty="0" smtClean="0">
                  <a:ln>
                    <a:solidFill>
                      <a:srgbClr val="333333"/>
                    </a:solidFill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2</a:t>
              </a:r>
              <a:endParaRPr lang="zh-CN" altLang="en-US" sz="6000" b="1" dirty="0">
                <a:ln>
                  <a:solidFill>
                    <a:srgbClr val="333333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</p:grpSp>
      <p:sp>
        <p:nvSpPr>
          <p:cNvPr id="29" name="等腰三角形 28"/>
          <p:cNvSpPr/>
          <p:nvPr/>
        </p:nvSpPr>
        <p:spPr>
          <a:xfrm rot="5400000">
            <a:off x="-227806" y="1881896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5400000">
            <a:off x="-207567" y="3531351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5400000">
            <a:off x="-253605" y="5181292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1763688" y="4798893"/>
            <a:ext cx="6796087" cy="646331"/>
          </a:xfrm>
          <a:prstGeom prst="rect">
            <a:avLst/>
          </a:prstGeom>
          <a:solidFill>
            <a:srgbClr val="00D25F">
              <a:alpha val="7294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动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力 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X 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动力臂＝阻力 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X 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阻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力</a:t>
            </a:r>
            <a:r>
              <a:rPr lang="zh-CN" altLang="en-US" sz="2800" dirty="0"/>
              <a:t>	</a:t>
            </a:r>
            <a:endParaRPr lang="zh-CN" altLang="en-US" dirty="0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635896" y="5662989"/>
            <a:ext cx="3214710" cy="646331"/>
          </a:xfrm>
          <a:prstGeom prst="rect">
            <a:avLst/>
          </a:prstGeom>
          <a:solidFill>
            <a:srgbClr val="00D25F">
              <a:alpha val="7294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3600" b="1" dirty="0" smtClean="0">
                <a:latin typeface="Times New Roman" pitchFamily="18" charset="0"/>
                <a:ea typeface="隶书" pitchFamily="49" charset="-122"/>
              </a:rPr>
              <a:t>F</a:t>
            </a:r>
            <a:r>
              <a:rPr lang="en-US" altLang="zh-CN" sz="3600" b="1" baseline="-25000" dirty="0" smtClean="0">
                <a:latin typeface="Times New Roman" pitchFamily="18" charset="0"/>
                <a:ea typeface="隶书" pitchFamily="49" charset="-122"/>
              </a:rPr>
              <a:t>1</a:t>
            </a:r>
            <a:r>
              <a:rPr lang="en-US" altLang="zh-CN" sz="3600" b="1" dirty="0" smtClean="0">
                <a:latin typeface="Times New Roman" pitchFamily="18" charset="0"/>
                <a:ea typeface="隶书" pitchFamily="49" charset="-122"/>
              </a:rPr>
              <a:t>L</a:t>
            </a:r>
            <a:r>
              <a:rPr lang="en-US" altLang="zh-CN" sz="3600" b="1" baseline="-25000" dirty="0" smtClean="0">
                <a:latin typeface="Times New Roman" pitchFamily="18" charset="0"/>
                <a:ea typeface="隶书" pitchFamily="49" charset="-122"/>
              </a:rPr>
              <a:t>1</a:t>
            </a:r>
            <a:r>
              <a:rPr lang="en-US" altLang="zh-CN" sz="3600" b="1" dirty="0" smtClean="0">
                <a:ea typeface="隶书" pitchFamily="49" charset="-122"/>
              </a:rPr>
              <a:t>=</a:t>
            </a:r>
            <a:r>
              <a:rPr lang="en-US" altLang="zh-CN" sz="3600" b="1" dirty="0" smtClean="0">
                <a:latin typeface="Times New Roman" pitchFamily="18" charset="0"/>
                <a:ea typeface="隶书" pitchFamily="49" charset="-122"/>
              </a:rPr>
              <a:t>F</a:t>
            </a:r>
            <a:r>
              <a:rPr lang="en-US" altLang="zh-CN" sz="3600" b="1" baseline="-25000" dirty="0" smtClean="0">
                <a:latin typeface="Times New Roman" pitchFamily="18" charset="0"/>
                <a:ea typeface="隶书" pitchFamily="49" charset="-122"/>
              </a:rPr>
              <a:t>2</a:t>
            </a:r>
            <a:r>
              <a:rPr lang="en-US" altLang="zh-CN" sz="3600" b="1" dirty="0" smtClean="0">
                <a:latin typeface="Times New Roman" pitchFamily="18" charset="0"/>
                <a:ea typeface="隶书" pitchFamily="49" charset="-122"/>
              </a:rPr>
              <a:t>L</a:t>
            </a:r>
            <a:r>
              <a:rPr lang="en-US" altLang="zh-CN" sz="3600" b="1" baseline="-25000" dirty="0" smtClean="0">
                <a:latin typeface="Times New Roman" pitchFamily="18" charset="0"/>
                <a:ea typeface="隶书" pitchFamily="49" charset="-122"/>
              </a:rPr>
              <a:t>2</a:t>
            </a:r>
            <a:endParaRPr lang="en-US" altLang="zh-CN" sz="3600" b="1" baseline="-25000" dirty="0">
              <a:latin typeface="Times New Roman" pitchFamily="18" charset="0"/>
              <a:ea typeface="隶书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1300336"/>
            <a:ext cx="4858512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3502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 autoUpdateAnimBg="0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11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4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071943" y="75498"/>
            <a:ext cx="56550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杠杆的平衡条件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447800" cy="685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13692" y="0"/>
            <a:ext cx="2362200" cy="1962150"/>
            <a:chOff x="0" y="857250"/>
            <a:chExt cx="2362200" cy="1962150"/>
          </a:xfrm>
        </p:grpSpPr>
        <p:sp>
          <p:nvSpPr>
            <p:cNvPr id="20" name="等腰三角形 19"/>
            <p:cNvSpPr/>
            <p:nvPr/>
          </p:nvSpPr>
          <p:spPr>
            <a:xfrm rot="5400000">
              <a:off x="200025" y="657225"/>
              <a:ext cx="1962150" cy="2362200"/>
            </a:xfrm>
            <a:prstGeom prst="triangle">
              <a:avLst>
                <a:gd name="adj" fmla="val 0"/>
              </a:avLst>
            </a:prstGeom>
            <a:solidFill>
              <a:srgbClr val="00D25F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圓角矩形 8"/>
            <p:cNvSpPr/>
            <p:nvPr/>
          </p:nvSpPr>
          <p:spPr>
            <a:xfrm>
              <a:off x="307010" y="1077083"/>
              <a:ext cx="685800" cy="6096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b="1" dirty="0" smtClean="0">
                  <a:ln>
                    <a:solidFill>
                      <a:srgbClr val="333333"/>
                    </a:solidFill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2</a:t>
              </a:r>
              <a:endParaRPr lang="zh-CN" altLang="en-US" sz="6000" b="1" dirty="0">
                <a:ln>
                  <a:solidFill>
                    <a:srgbClr val="333333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</p:grpSp>
      <p:sp>
        <p:nvSpPr>
          <p:cNvPr id="29" name="等腰三角形 28"/>
          <p:cNvSpPr/>
          <p:nvPr/>
        </p:nvSpPr>
        <p:spPr>
          <a:xfrm rot="5400000">
            <a:off x="-227806" y="1881896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5400000">
            <a:off x="-207567" y="3531351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5400000">
            <a:off x="-253605" y="5181292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1763688" y="1412776"/>
            <a:ext cx="7005543" cy="245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例题：一把杆秤不计自重，用来称质量是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 kg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的物体，提纽到秤钩距离是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 cm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，秤砣质量是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250 g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，秤砣应离提纽多远，秤杆才平衡？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Picture 2" descr="http://p0.so.qhimgs1.com/t01b55b6733ee7258ec.png"/>
          <p:cNvPicPr>
            <a:picLocks noChangeAspect="1" noChangeArrowheads="1"/>
          </p:cNvPicPr>
          <p:nvPr/>
        </p:nvPicPr>
        <p:blipFill>
          <a:blip r:embed="rId4" cstate="print"/>
          <a:srcRect b="4883"/>
          <a:stretch>
            <a:fillRect/>
          </a:stretch>
        </p:blipFill>
        <p:spPr bwMode="auto">
          <a:xfrm>
            <a:off x="6156176" y="4077072"/>
            <a:ext cx="2438400" cy="14677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78882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11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4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071943" y="75498"/>
            <a:ext cx="56550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杠杆的分类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447800" cy="685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13692" y="0"/>
            <a:ext cx="2362200" cy="1962150"/>
            <a:chOff x="0" y="857250"/>
            <a:chExt cx="2362200" cy="1962150"/>
          </a:xfrm>
        </p:grpSpPr>
        <p:sp>
          <p:nvSpPr>
            <p:cNvPr id="20" name="等腰三角形 19"/>
            <p:cNvSpPr/>
            <p:nvPr/>
          </p:nvSpPr>
          <p:spPr>
            <a:xfrm rot="5400000">
              <a:off x="200025" y="657225"/>
              <a:ext cx="1962150" cy="2362200"/>
            </a:xfrm>
            <a:prstGeom prst="triangle">
              <a:avLst>
                <a:gd name="adj" fmla="val 0"/>
              </a:avLst>
            </a:prstGeom>
            <a:solidFill>
              <a:srgbClr val="00D25F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圓角矩形 8"/>
            <p:cNvSpPr/>
            <p:nvPr/>
          </p:nvSpPr>
          <p:spPr>
            <a:xfrm>
              <a:off x="307010" y="1077083"/>
              <a:ext cx="685800" cy="6096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b="1" dirty="0">
                  <a:ln>
                    <a:solidFill>
                      <a:srgbClr val="333333"/>
                    </a:solidFill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3</a:t>
              </a:r>
              <a:endParaRPr lang="zh-CN" altLang="en-US" sz="6000" b="1" dirty="0">
                <a:ln>
                  <a:solidFill>
                    <a:srgbClr val="333333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</p:grpSp>
      <p:sp>
        <p:nvSpPr>
          <p:cNvPr id="29" name="等腰三角形 28"/>
          <p:cNvSpPr/>
          <p:nvPr/>
        </p:nvSpPr>
        <p:spPr>
          <a:xfrm rot="5400000">
            <a:off x="-227806" y="1881896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5400000">
            <a:off x="-207567" y="3531351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83282" y="1730095"/>
            <a:ext cx="1983141" cy="1741505"/>
            <a:chOff x="571472" y="2340320"/>
            <a:chExt cx="1983141" cy="1741505"/>
          </a:xfrm>
        </p:grpSpPr>
        <p:pic>
          <p:nvPicPr>
            <p:cNvPr id="45" name="Picture 84" descr="镊子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5863"/>
            <a:stretch/>
          </p:blipFill>
          <p:spPr bwMode="auto">
            <a:xfrm>
              <a:off x="700959" y="2340320"/>
              <a:ext cx="1853654" cy="1271177"/>
            </a:xfrm>
            <a:prstGeom prst="rect">
              <a:avLst/>
            </a:prstGeom>
            <a:noFill/>
          </p:spPr>
        </p:pic>
        <p:sp>
          <p:nvSpPr>
            <p:cNvPr id="51" name="Text Box 90"/>
            <p:cNvSpPr txBox="1">
              <a:spLocks noChangeArrowheads="1"/>
            </p:cNvSpPr>
            <p:nvPr/>
          </p:nvSpPr>
          <p:spPr bwMode="auto">
            <a:xfrm>
              <a:off x="571472" y="3681715"/>
              <a:ext cx="131070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</a:rPr>
                <a:t>①镊子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30612" y="1728412"/>
            <a:ext cx="1571636" cy="1765684"/>
            <a:chOff x="2285984" y="2316141"/>
            <a:chExt cx="1571636" cy="1765684"/>
          </a:xfrm>
        </p:grpSpPr>
        <p:pic>
          <p:nvPicPr>
            <p:cNvPr id="44" name="Picture 83" descr="起子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85984" y="2316141"/>
              <a:ext cx="1364464" cy="1364464"/>
            </a:xfrm>
            <a:prstGeom prst="rect">
              <a:avLst/>
            </a:prstGeom>
            <a:noFill/>
          </p:spPr>
        </p:pic>
        <p:sp>
          <p:nvSpPr>
            <p:cNvPr id="52" name="Text Box 91"/>
            <p:cNvSpPr txBox="1">
              <a:spLocks noChangeArrowheads="1"/>
            </p:cNvSpPr>
            <p:nvPr/>
          </p:nvSpPr>
          <p:spPr bwMode="auto">
            <a:xfrm>
              <a:off x="2287904" y="3681715"/>
              <a:ext cx="156971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</a:rPr>
                <a:t>②瓶</a:t>
              </a:r>
              <a:r>
                <a:rPr lang="zh-CN" altLang="en-US" sz="2000" dirty="0">
                  <a:solidFill>
                    <a:srgbClr val="FF0000"/>
                  </a:solidFill>
                </a:rPr>
                <a:t>起子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31703" y="1806721"/>
            <a:ext cx="1828728" cy="1695537"/>
            <a:chOff x="3671966" y="2269087"/>
            <a:chExt cx="1828728" cy="1695537"/>
          </a:xfrm>
        </p:grpSpPr>
        <p:pic>
          <p:nvPicPr>
            <p:cNvPr id="50" name="Picture 89" descr="剪刀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47130"/>
            <a:stretch>
              <a:fillRect/>
            </a:stretch>
          </p:blipFill>
          <p:spPr bwMode="auto">
            <a:xfrm>
              <a:off x="3857621" y="2269087"/>
              <a:ext cx="969572" cy="1326882"/>
            </a:xfrm>
            <a:prstGeom prst="rect">
              <a:avLst/>
            </a:prstGeom>
            <a:noFill/>
          </p:spPr>
        </p:pic>
        <p:sp>
          <p:nvSpPr>
            <p:cNvPr id="53" name="Text Box 92"/>
            <p:cNvSpPr txBox="1">
              <a:spLocks noChangeArrowheads="1"/>
            </p:cNvSpPr>
            <p:nvPr/>
          </p:nvSpPr>
          <p:spPr bwMode="auto">
            <a:xfrm>
              <a:off x="3671966" y="3564514"/>
              <a:ext cx="182872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</a:rPr>
                <a:t>③理发</a:t>
              </a:r>
              <a:r>
                <a:rPr lang="zh-CN" altLang="en-US" sz="2000" dirty="0">
                  <a:solidFill>
                    <a:srgbClr val="FF0000"/>
                  </a:solidFill>
                </a:rPr>
                <a:t>剪刀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336265" y="3544239"/>
            <a:ext cx="1698187" cy="1465616"/>
            <a:chOff x="6155276" y="3544239"/>
            <a:chExt cx="1698187" cy="1465616"/>
          </a:xfrm>
        </p:grpSpPr>
        <p:pic>
          <p:nvPicPr>
            <p:cNvPr id="47" name="Picture 3"/>
            <p:cNvPicPr>
              <a:picLocks noChangeAspect="1" noChangeArrowheads="1"/>
            </p:cNvPicPr>
            <p:nvPr/>
          </p:nvPicPr>
          <p:blipFill rotWithShape="1">
            <a:blip r:embed="rId7" cstate="print"/>
            <a:srcRect l="2855" t="2148"/>
            <a:stretch/>
          </p:blipFill>
          <p:spPr bwMode="auto">
            <a:xfrm>
              <a:off x="6155276" y="3544239"/>
              <a:ext cx="1698187" cy="1065506"/>
            </a:xfrm>
            <a:prstGeom prst="rect">
              <a:avLst/>
            </a:prstGeom>
            <a:noFill/>
            <a:ln w="57150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54" name="Text Box 93"/>
            <p:cNvSpPr txBox="1">
              <a:spLocks noChangeArrowheads="1"/>
            </p:cNvSpPr>
            <p:nvPr/>
          </p:nvSpPr>
          <p:spPr bwMode="auto">
            <a:xfrm>
              <a:off x="6548435" y="4609745"/>
              <a:ext cx="100013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</a:rPr>
                <a:t>⑥钳子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280071" y="5087720"/>
            <a:ext cx="1602487" cy="1514411"/>
            <a:chOff x="2099082" y="5087720"/>
            <a:chExt cx="1602487" cy="1514411"/>
          </a:xfrm>
        </p:grpSpPr>
        <p:pic>
          <p:nvPicPr>
            <p:cNvPr id="48" name="Picture 6" descr="http://www.bm2088.com/uploadFiles/info/201010/15/20101015025134349.jpg"/>
            <p:cNvPicPr>
              <a:picLocks noChangeAspect="1" noChangeArrowheads="1"/>
            </p:cNvPicPr>
            <p:nvPr/>
          </p:nvPicPr>
          <p:blipFill>
            <a:blip r:embed="rId8" cstate="print"/>
            <a:srcRect l="7420" r="3070" b="6349"/>
            <a:stretch>
              <a:fillRect/>
            </a:stretch>
          </p:blipFill>
          <p:spPr bwMode="auto">
            <a:xfrm>
              <a:off x="2099082" y="5087720"/>
              <a:ext cx="1602487" cy="1078643"/>
            </a:xfrm>
            <a:prstGeom prst="rect">
              <a:avLst/>
            </a:prstGeom>
            <a:noFill/>
            <a:ln w="57150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55" name="Text Box 94"/>
            <p:cNvSpPr txBox="1">
              <a:spLocks noChangeArrowheads="1"/>
            </p:cNvSpPr>
            <p:nvPr/>
          </p:nvSpPr>
          <p:spPr bwMode="auto">
            <a:xfrm>
              <a:off x="2344247" y="6202021"/>
              <a:ext cx="135732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</a:rPr>
                <a:t>⑦核桃</a:t>
              </a:r>
              <a:r>
                <a:rPr lang="zh-CN" altLang="en-US" sz="2000" dirty="0">
                  <a:solidFill>
                    <a:srgbClr val="FF0000"/>
                  </a:solidFill>
                </a:rPr>
                <a:t>夹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569373" y="5082678"/>
            <a:ext cx="1475734" cy="1515068"/>
            <a:chOff x="4388384" y="5082678"/>
            <a:chExt cx="1475734" cy="1515068"/>
          </a:xfrm>
        </p:grpSpPr>
        <p:pic>
          <p:nvPicPr>
            <p:cNvPr id="49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 l="12619"/>
            <a:stretch>
              <a:fillRect/>
            </a:stretch>
          </p:blipFill>
          <p:spPr bwMode="auto">
            <a:xfrm>
              <a:off x="4388384" y="5082678"/>
              <a:ext cx="1335987" cy="10539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" name="Text Box 95"/>
            <p:cNvSpPr txBox="1">
              <a:spLocks noChangeArrowheads="1"/>
            </p:cNvSpPr>
            <p:nvPr/>
          </p:nvSpPr>
          <p:spPr bwMode="auto">
            <a:xfrm>
              <a:off x="4435358" y="6197636"/>
              <a:ext cx="142876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</a:rPr>
                <a:t>⑧铁皮</a:t>
              </a:r>
              <a:r>
                <a:rPr lang="zh-CN" altLang="en-US" sz="2000" dirty="0">
                  <a:solidFill>
                    <a:srgbClr val="FF0000"/>
                  </a:solidFill>
                </a:rPr>
                <a:t>剪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80071" y="3476561"/>
            <a:ext cx="1812690" cy="1619701"/>
            <a:chOff x="5072066" y="2420577"/>
            <a:chExt cx="1812690" cy="1619701"/>
          </a:xfrm>
        </p:grpSpPr>
        <p:pic>
          <p:nvPicPr>
            <p:cNvPr id="57" name="Picture 2" descr="http://i3.sinaimg.cn/hs/overseas/japan/p/2010-01-19/U3871P62T3D337878F72DT20100119175026.jp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072066" y="2420577"/>
              <a:ext cx="1517253" cy="1175391"/>
            </a:xfrm>
            <a:prstGeom prst="rect">
              <a:avLst/>
            </a:prstGeom>
            <a:noFill/>
          </p:spPr>
        </p:pic>
        <p:sp>
          <p:nvSpPr>
            <p:cNvPr id="58" name="Text Box 92"/>
            <p:cNvSpPr txBox="1">
              <a:spLocks noChangeArrowheads="1"/>
            </p:cNvSpPr>
            <p:nvPr/>
          </p:nvSpPr>
          <p:spPr bwMode="auto">
            <a:xfrm>
              <a:off x="5413218" y="3640168"/>
              <a:ext cx="147153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</a:rPr>
                <a:t>④筷子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321554" y="3421704"/>
            <a:ext cx="1785918" cy="1601294"/>
            <a:chOff x="7288984" y="2279366"/>
            <a:chExt cx="1785918" cy="1601294"/>
          </a:xfrm>
        </p:grpSpPr>
        <p:pic>
          <p:nvPicPr>
            <p:cNvPr id="60" name="Picture 6" descr="http://img05.huishangbao.com/file/upload/201401/08/16/16-31-07-43-269834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88984" y="2279366"/>
              <a:ext cx="1690716" cy="1249660"/>
            </a:xfrm>
            <a:prstGeom prst="rect">
              <a:avLst/>
            </a:prstGeom>
            <a:noFill/>
          </p:spPr>
        </p:pic>
        <p:sp>
          <p:nvSpPr>
            <p:cNvPr id="61" name="Text Box 92"/>
            <p:cNvSpPr txBox="1">
              <a:spLocks noChangeArrowheads="1"/>
            </p:cNvSpPr>
            <p:nvPr/>
          </p:nvSpPr>
          <p:spPr bwMode="auto">
            <a:xfrm>
              <a:off x="7288984" y="3480550"/>
              <a:ext cx="178591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</a:rPr>
                <a:t>⑤铁锹（</a:t>
              </a:r>
              <a:r>
                <a:rPr lang="en-US" altLang="zh-CN" sz="2000" dirty="0" err="1" smtClean="0">
                  <a:solidFill>
                    <a:srgbClr val="FF0000"/>
                  </a:solidFill>
                </a:rPr>
                <a:t>qiāo</a:t>
              </a:r>
              <a:r>
                <a:rPr lang="zh-CN" altLang="en-US" sz="2000" dirty="0" smtClean="0">
                  <a:solidFill>
                    <a:srgbClr val="FF0000"/>
                  </a:solidFill>
                </a:rPr>
                <a:t>）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271844" y="4958693"/>
            <a:ext cx="2188588" cy="1546127"/>
            <a:chOff x="6545047" y="4759148"/>
            <a:chExt cx="2188588" cy="1546127"/>
          </a:xfrm>
        </p:grpSpPr>
        <p:pic>
          <p:nvPicPr>
            <p:cNvPr id="59" name="Picture 4" descr="http://o.quizlet.com/EfoGI6cx2iIM.kHPpPJuaQ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45047" y="4759148"/>
              <a:ext cx="2188588" cy="1083671"/>
            </a:xfrm>
            <a:prstGeom prst="rect">
              <a:avLst/>
            </a:prstGeom>
            <a:noFill/>
          </p:spPr>
        </p:pic>
        <p:sp>
          <p:nvSpPr>
            <p:cNvPr id="62" name="Text Box 95"/>
            <p:cNvSpPr txBox="1">
              <a:spLocks noChangeArrowheads="1"/>
            </p:cNvSpPr>
            <p:nvPr/>
          </p:nvSpPr>
          <p:spPr bwMode="auto">
            <a:xfrm>
              <a:off x="6647229" y="5905165"/>
              <a:ext cx="18573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lvl="1"/>
              <a:r>
                <a:rPr lang="zh-CN" altLang="en-US" sz="2000" dirty="0" smtClean="0">
                  <a:solidFill>
                    <a:srgbClr val="FF0000"/>
                  </a:solidFill>
                </a:rPr>
                <a:t>⑨跷跷板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63" name="Text Box 69"/>
          <p:cNvSpPr txBox="1">
            <a:spLocks noChangeArrowheads="1"/>
          </p:cNvSpPr>
          <p:nvPr/>
        </p:nvSpPr>
        <p:spPr bwMode="auto">
          <a:xfrm>
            <a:off x="1795202" y="1127577"/>
            <a:ext cx="718818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请为下列杠杆分类，并说说你的理由。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5400000">
            <a:off x="-253605" y="5181292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3052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11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4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071943" y="75498"/>
            <a:ext cx="56550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杠杆的分类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447800" cy="685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13692" y="0"/>
            <a:ext cx="2362200" cy="1962150"/>
            <a:chOff x="0" y="857250"/>
            <a:chExt cx="2362200" cy="1962150"/>
          </a:xfrm>
        </p:grpSpPr>
        <p:sp>
          <p:nvSpPr>
            <p:cNvPr id="20" name="等腰三角形 19"/>
            <p:cNvSpPr/>
            <p:nvPr/>
          </p:nvSpPr>
          <p:spPr>
            <a:xfrm rot="5400000">
              <a:off x="200025" y="657225"/>
              <a:ext cx="1962150" cy="2362200"/>
            </a:xfrm>
            <a:prstGeom prst="triangle">
              <a:avLst>
                <a:gd name="adj" fmla="val 0"/>
              </a:avLst>
            </a:prstGeom>
            <a:solidFill>
              <a:srgbClr val="00D25F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圓角矩形 8"/>
            <p:cNvSpPr/>
            <p:nvPr/>
          </p:nvSpPr>
          <p:spPr>
            <a:xfrm>
              <a:off x="307010" y="1077083"/>
              <a:ext cx="685800" cy="6096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b="1" dirty="0">
                  <a:ln>
                    <a:solidFill>
                      <a:srgbClr val="333333"/>
                    </a:solidFill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3</a:t>
              </a:r>
              <a:endParaRPr lang="zh-CN" altLang="en-US" sz="6000" b="1" dirty="0">
                <a:ln>
                  <a:solidFill>
                    <a:srgbClr val="333333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</p:grpSp>
      <p:sp>
        <p:nvSpPr>
          <p:cNvPr id="29" name="等腰三角形 28"/>
          <p:cNvSpPr/>
          <p:nvPr/>
        </p:nvSpPr>
        <p:spPr>
          <a:xfrm rot="5400000">
            <a:off x="-227806" y="1881896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5400000">
            <a:off x="-207567" y="3531351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5400000">
            <a:off x="-253605" y="5181292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62744646"/>
              </p:ext>
            </p:extLst>
          </p:nvPr>
        </p:nvGraphicFramePr>
        <p:xfrm>
          <a:off x="1491454" y="2276872"/>
          <a:ext cx="7545045" cy="3730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8878"/>
                <a:gridCol w="1381395"/>
                <a:gridCol w="1056337"/>
                <a:gridCol w="1368152"/>
                <a:gridCol w="2520283"/>
              </a:tblGrid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分类</a:t>
                      </a:r>
                      <a:endParaRPr lang="en-US" altLang="zh-CN" sz="28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序号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杠杆</a:t>
                      </a:r>
                      <a:endParaRPr lang="en-US" altLang="zh-CN" sz="28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分类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力臂</a:t>
                      </a:r>
                      <a:endParaRPr lang="en-US" altLang="zh-CN" sz="28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关系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力的</a:t>
                      </a:r>
                      <a:endParaRPr lang="en-US" altLang="zh-CN" sz="28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关系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杠杆特点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endParaRPr lang="zh-CN" altLang="en-US" sz="28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endParaRPr lang="zh-CN" altLang="en-US" sz="28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Text Box 90"/>
          <p:cNvSpPr txBox="1">
            <a:spLocks noChangeArrowheads="1"/>
          </p:cNvSpPr>
          <p:nvPr/>
        </p:nvSpPr>
        <p:spPr bwMode="auto">
          <a:xfrm>
            <a:off x="1616252" y="1133864"/>
            <a:ext cx="131070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①镊子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 Box 91"/>
          <p:cNvSpPr txBox="1">
            <a:spLocks noChangeArrowheads="1"/>
          </p:cNvSpPr>
          <p:nvPr/>
        </p:nvSpPr>
        <p:spPr bwMode="auto">
          <a:xfrm>
            <a:off x="2926955" y="1133864"/>
            <a:ext cx="15697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②瓶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起子</a:t>
            </a:r>
          </a:p>
        </p:txBody>
      </p:sp>
      <p:sp>
        <p:nvSpPr>
          <p:cNvPr id="22" name="Text Box 92"/>
          <p:cNvSpPr txBox="1">
            <a:spLocks noChangeArrowheads="1"/>
          </p:cNvSpPr>
          <p:nvPr/>
        </p:nvSpPr>
        <p:spPr bwMode="auto">
          <a:xfrm>
            <a:off x="4527251" y="1133864"/>
            <a:ext cx="18287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③理发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剪刀</a:t>
            </a:r>
          </a:p>
        </p:txBody>
      </p:sp>
      <p:sp>
        <p:nvSpPr>
          <p:cNvPr id="23" name="Text Box 93"/>
          <p:cNvSpPr txBox="1">
            <a:spLocks noChangeArrowheads="1"/>
          </p:cNvSpPr>
          <p:nvPr/>
        </p:nvSpPr>
        <p:spPr bwMode="auto">
          <a:xfrm>
            <a:off x="1616252" y="1605412"/>
            <a:ext cx="12858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⑥钳子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 Box 94"/>
          <p:cNvSpPr txBox="1">
            <a:spLocks noChangeArrowheads="1"/>
          </p:cNvSpPr>
          <p:nvPr/>
        </p:nvSpPr>
        <p:spPr bwMode="auto">
          <a:xfrm>
            <a:off x="2973574" y="1605412"/>
            <a:ext cx="15716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⑦核桃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夹</a:t>
            </a:r>
          </a:p>
        </p:txBody>
      </p:sp>
      <p:sp>
        <p:nvSpPr>
          <p:cNvPr id="25" name="Text Box 95"/>
          <p:cNvSpPr txBox="1">
            <a:spLocks noChangeArrowheads="1"/>
          </p:cNvSpPr>
          <p:nvPr/>
        </p:nvSpPr>
        <p:spPr bwMode="auto">
          <a:xfrm>
            <a:off x="4545210" y="1605412"/>
            <a:ext cx="14287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⑧铁皮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剪</a:t>
            </a:r>
          </a:p>
        </p:txBody>
      </p:sp>
      <p:sp>
        <p:nvSpPr>
          <p:cNvPr id="26" name="Text Box 92"/>
          <p:cNvSpPr txBox="1">
            <a:spLocks noChangeArrowheads="1"/>
          </p:cNvSpPr>
          <p:nvPr/>
        </p:nvSpPr>
        <p:spPr bwMode="auto">
          <a:xfrm>
            <a:off x="6527515" y="1133864"/>
            <a:ext cx="14715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④筷子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 Box 92"/>
          <p:cNvSpPr txBox="1">
            <a:spLocks noChangeArrowheads="1"/>
          </p:cNvSpPr>
          <p:nvPr/>
        </p:nvSpPr>
        <p:spPr bwMode="auto">
          <a:xfrm>
            <a:off x="7902796" y="1133864"/>
            <a:ext cx="14287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⑤铁锹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 Box 95"/>
          <p:cNvSpPr txBox="1">
            <a:spLocks noChangeArrowheads="1"/>
          </p:cNvSpPr>
          <p:nvPr/>
        </p:nvSpPr>
        <p:spPr bwMode="auto">
          <a:xfrm>
            <a:off x="6045408" y="1605412"/>
            <a:ext cx="21431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/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⑨跷跷板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Box 39"/>
          <p:cNvSpPr txBox="1"/>
          <p:nvPr/>
        </p:nvSpPr>
        <p:spPr>
          <a:xfrm>
            <a:off x="1504726" y="4062822"/>
            <a:ext cx="36433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① ③ </a:t>
            </a:r>
            <a:endParaRPr lang="en-US" altLang="zh-CN" sz="3200" dirty="0" smtClean="0"/>
          </a:p>
          <a:p>
            <a:r>
              <a:rPr lang="zh-CN" altLang="en-US" sz="3200" dirty="0" smtClean="0"/>
              <a:t>④ ⑤ </a:t>
            </a:r>
            <a:endParaRPr lang="zh-CN" altLang="en-US" sz="3200" dirty="0"/>
          </a:p>
        </p:txBody>
      </p:sp>
      <p:sp>
        <p:nvSpPr>
          <p:cNvPr id="33" name="TextBox 40"/>
          <p:cNvSpPr txBox="1"/>
          <p:nvPr/>
        </p:nvSpPr>
        <p:spPr>
          <a:xfrm>
            <a:off x="1504726" y="3134128"/>
            <a:ext cx="36433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② ⑥</a:t>
            </a:r>
            <a:endParaRPr lang="en-US" altLang="zh-CN" sz="3200" dirty="0" smtClean="0"/>
          </a:p>
          <a:p>
            <a:r>
              <a:rPr lang="zh-CN" altLang="en-US" sz="3200" dirty="0" smtClean="0"/>
              <a:t>⑦ ⑧</a:t>
            </a:r>
            <a:endParaRPr lang="zh-CN" altLang="en-US" sz="3200" dirty="0"/>
          </a:p>
        </p:txBody>
      </p:sp>
      <p:sp>
        <p:nvSpPr>
          <p:cNvPr id="34" name="TextBox 41"/>
          <p:cNvSpPr txBox="1"/>
          <p:nvPr/>
        </p:nvSpPr>
        <p:spPr>
          <a:xfrm>
            <a:off x="1769388" y="5263997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⑨</a:t>
            </a:r>
            <a:endParaRPr lang="zh-CN" altLang="en-US" sz="3200" dirty="0"/>
          </a:p>
        </p:txBody>
      </p:sp>
      <p:sp>
        <p:nvSpPr>
          <p:cNvPr id="35" name="TextBox 42"/>
          <p:cNvSpPr txBox="1"/>
          <p:nvPr/>
        </p:nvSpPr>
        <p:spPr>
          <a:xfrm>
            <a:off x="2924936" y="3134128"/>
            <a:ext cx="11430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省力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杠杆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6" name="TextBox 43"/>
          <p:cNvSpPr txBox="1"/>
          <p:nvPr/>
        </p:nvSpPr>
        <p:spPr>
          <a:xfrm>
            <a:off x="2924936" y="4062822"/>
            <a:ext cx="11430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费力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杠杆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7" name="TextBox 44"/>
          <p:cNvSpPr txBox="1"/>
          <p:nvPr/>
        </p:nvSpPr>
        <p:spPr>
          <a:xfrm>
            <a:off x="2924936" y="5057306"/>
            <a:ext cx="11430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等臂杠杆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8" name="TextBox 45"/>
          <p:cNvSpPr txBox="1"/>
          <p:nvPr/>
        </p:nvSpPr>
        <p:spPr>
          <a:xfrm>
            <a:off x="4045144" y="3348442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L</a:t>
            </a:r>
            <a:r>
              <a:rPr lang="en-US" altLang="zh-CN" sz="3200" baseline="-25000" dirty="0" smtClean="0"/>
              <a:t>1</a:t>
            </a:r>
            <a:r>
              <a:rPr lang="en-US" altLang="zh-CN" sz="3200" dirty="0" smtClean="0"/>
              <a:t>&gt;L</a:t>
            </a:r>
            <a:r>
              <a:rPr lang="en-US" altLang="zh-CN" sz="3200" baseline="-25000" dirty="0" smtClean="0"/>
              <a:t>2</a:t>
            </a:r>
            <a:endParaRPr lang="zh-CN" altLang="en-US" sz="3200" baseline="-25000" dirty="0"/>
          </a:p>
        </p:txBody>
      </p:sp>
      <p:sp>
        <p:nvSpPr>
          <p:cNvPr id="39" name="TextBox 46"/>
          <p:cNvSpPr txBox="1"/>
          <p:nvPr/>
        </p:nvSpPr>
        <p:spPr>
          <a:xfrm>
            <a:off x="5302910" y="3348442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F</a:t>
            </a:r>
            <a:r>
              <a:rPr lang="en-US" altLang="zh-CN" sz="3200" baseline="-25000" dirty="0" smtClean="0"/>
              <a:t>1</a:t>
            </a:r>
            <a:r>
              <a:rPr lang="en-US" altLang="zh-CN" sz="3200" dirty="0" smtClean="0"/>
              <a:t>&lt;F</a:t>
            </a:r>
            <a:r>
              <a:rPr lang="en-US" altLang="zh-CN" sz="3200" baseline="-25000" dirty="0" smtClean="0"/>
              <a:t>2</a:t>
            </a:r>
            <a:endParaRPr lang="zh-CN" altLang="en-US" sz="3200" baseline="-25000" dirty="0"/>
          </a:p>
        </p:txBody>
      </p:sp>
      <p:sp>
        <p:nvSpPr>
          <p:cNvPr id="40" name="TextBox 47"/>
          <p:cNvSpPr txBox="1"/>
          <p:nvPr/>
        </p:nvSpPr>
        <p:spPr>
          <a:xfrm>
            <a:off x="4045144" y="4348574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L</a:t>
            </a:r>
            <a:r>
              <a:rPr lang="en-US" altLang="zh-CN" sz="3200" baseline="-25000" dirty="0" smtClean="0"/>
              <a:t>1</a:t>
            </a:r>
            <a:r>
              <a:rPr lang="en-US" altLang="zh-CN" sz="3200" dirty="0" smtClean="0"/>
              <a:t>&lt;L</a:t>
            </a:r>
            <a:r>
              <a:rPr lang="en-US" altLang="zh-CN" sz="3200" baseline="-25000" dirty="0" smtClean="0"/>
              <a:t>2</a:t>
            </a:r>
            <a:endParaRPr lang="zh-CN" altLang="en-US" sz="3200" baseline="-25000" dirty="0"/>
          </a:p>
        </p:txBody>
      </p:sp>
      <p:sp>
        <p:nvSpPr>
          <p:cNvPr id="41" name="TextBox 48"/>
          <p:cNvSpPr txBox="1"/>
          <p:nvPr/>
        </p:nvSpPr>
        <p:spPr>
          <a:xfrm>
            <a:off x="5302910" y="4348574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F</a:t>
            </a:r>
            <a:r>
              <a:rPr lang="en-US" altLang="zh-CN" sz="3200" baseline="-25000" dirty="0" smtClean="0"/>
              <a:t>1</a:t>
            </a:r>
            <a:r>
              <a:rPr lang="en-US" altLang="zh-CN" sz="3200" dirty="0" smtClean="0"/>
              <a:t>&gt;F</a:t>
            </a:r>
            <a:r>
              <a:rPr lang="en-US" altLang="zh-CN" sz="3200" baseline="-25000" dirty="0" smtClean="0"/>
              <a:t>2</a:t>
            </a:r>
            <a:endParaRPr lang="zh-CN" altLang="en-US" sz="3200" baseline="-25000" dirty="0"/>
          </a:p>
        </p:txBody>
      </p:sp>
      <p:sp>
        <p:nvSpPr>
          <p:cNvPr id="42" name="TextBox 49"/>
          <p:cNvSpPr txBox="1"/>
          <p:nvPr/>
        </p:nvSpPr>
        <p:spPr>
          <a:xfrm>
            <a:off x="4045144" y="5277268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L</a:t>
            </a:r>
            <a:r>
              <a:rPr lang="en-US" altLang="zh-CN" sz="3200" baseline="-25000" dirty="0" smtClean="0"/>
              <a:t>1</a:t>
            </a:r>
            <a:r>
              <a:rPr lang="en-US" altLang="zh-CN" sz="3200" dirty="0" smtClean="0"/>
              <a:t>=L</a:t>
            </a:r>
            <a:r>
              <a:rPr lang="en-US" altLang="zh-CN" sz="3200" baseline="-25000" dirty="0" smtClean="0"/>
              <a:t>2</a:t>
            </a:r>
            <a:endParaRPr lang="zh-CN" altLang="en-US" sz="3200" baseline="-25000" dirty="0"/>
          </a:p>
        </p:txBody>
      </p:sp>
      <p:sp>
        <p:nvSpPr>
          <p:cNvPr id="43" name="TextBox 50"/>
          <p:cNvSpPr txBox="1"/>
          <p:nvPr/>
        </p:nvSpPr>
        <p:spPr>
          <a:xfrm>
            <a:off x="5302910" y="5277268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F</a:t>
            </a:r>
            <a:r>
              <a:rPr lang="en-US" altLang="zh-CN" sz="3200" baseline="-25000" dirty="0" smtClean="0"/>
              <a:t>1</a:t>
            </a:r>
            <a:r>
              <a:rPr lang="en-US" altLang="zh-CN" sz="3200" dirty="0" smtClean="0"/>
              <a:t>=F</a:t>
            </a:r>
            <a:r>
              <a:rPr lang="en-US" altLang="zh-CN" sz="3200" baseline="-25000" dirty="0" smtClean="0"/>
              <a:t>2</a:t>
            </a:r>
            <a:endParaRPr lang="zh-CN" altLang="en-US" sz="3200" baseline="-25000" dirty="0"/>
          </a:p>
        </p:txBody>
      </p:sp>
      <p:sp>
        <p:nvSpPr>
          <p:cNvPr id="44" name="Rectangle 4"/>
          <p:cNvSpPr>
            <a:spLocks noChangeArrowheads="1"/>
          </p:cNvSpPr>
          <p:nvPr/>
        </p:nvSpPr>
        <p:spPr bwMode="auto">
          <a:xfrm>
            <a:off x="6300192" y="5337579"/>
            <a:ext cx="2857520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itchFamily="34" charset="0"/>
              </a:rPr>
              <a:t>不省力也不费力</a:t>
            </a:r>
          </a:p>
        </p:txBody>
      </p:sp>
      <p:sp>
        <p:nvSpPr>
          <p:cNvPr id="45" name="Rectangle 9"/>
          <p:cNvSpPr>
            <a:spLocks noChangeArrowheads="1"/>
          </p:cNvSpPr>
          <p:nvPr/>
        </p:nvSpPr>
        <p:spPr bwMode="auto">
          <a:xfrm>
            <a:off x="6514506" y="4389857"/>
            <a:ext cx="2428892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itchFamily="34" charset="0"/>
              </a:rPr>
              <a:t>费力但省距离</a:t>
            </a:r>
          </a:p>
        </p:txBody>
      </p:sp>
      <p:sp>
        <p:nvSpPr>
          <p:cNvPr id="46" name="Rectangle 14"/>
          <p:cNvSpPr>
            <a:spLocks noChangeArrowheads="1"/>
          </p:cNvSpPr>
          <p:nvPr/>
        </p:nvSpPr>
        <p:spPr bwMode="auto">
          <a:xfrm>
            <a:off x="6585944" y="3532600"/>
            <a:ext cx="2428892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itchFamily="34" charset="0"/>
              </a:rPr>
              <a:t>省力但费距离</a:t>
            </a:r>
            <a:endParaRPr lang="zh-CN" altLang="en-US" sz="28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4895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11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4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071943" y="75498"/>
            <a:ext cx="56550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杠杆的分类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447800" cy="685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13692" y="0"/>
            <a:ext cx="2362200" cy="1962150"/>
            <a:chOff x="0" y="857250"/>
            <a:chExt cx="2362200" cy="1962150"/>
          </a:xfrm>
        </p:grpSpPr>
        <p:sp>
          <p:nvSpPr>
            <p:cNvPr id="20" name="等腰三角形 19"/>
            <p:cNvSpPr/>
            <p:nvPr/>
          </p:nvSpPr>
          <p:spPr>
            <a:xfrm rot="5400000">
              <a:off x="200025" y="657225"/>
              <a:ext cx="1962150" cy="2362200"/>
            </a:xfrm>
            <a:prstGeom prst="triangle">
              <a:avLst>
                <a:gd name="adj" fmla="val 0"/>
              </a:avLst>
            </a:prstGeom>
            <a:solidFill>
              <a:srgbClr val="00D25F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圓角矩形 8"/>
            <p:cNvSpPr/>
            <p:nvPr/>
          </p:nvSpPr>
          <p:spPr>
            <a:xfrm>
              <a:off x="307010" y="1077083"/>
              <a:ext cx="685800" cy="6096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b="1" dirty="0">
                  <a:ln>
                    <a:solidFill>
                      <a:srgbClr val="333333"/>
                    </a:solidFill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3</a:t>
              </a:r>
              <a:endParaRPr lang="zh-CN" altLang="en-US" sz="6000" b="1" dirty="0">
                <a:ln>
                  <a:solidFill>
                    <a:srgbClr val="333333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</p:grpSp>
      <p:sp>
        <p:nvSpPr>
          <p:cNvPr id="29" name="等腰三角形 28"/>
          <p:cNvSpPr/>
          <p:nvPr/>
        </p:nvSpPr>
        <p:spPr>
          <a:xfrm rot="5400000">
            <a:off x="-227806" y="1881896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5400000">
            <a:off x="-207567" y="3531351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5400000">
            <a:off x="-253605" y="5181292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2071943" y="1190960"/>
            <a:ext cx="657202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请画出下列杠杆的动力臂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3200" b="1" baseline="-25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和阻力臂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3200" b="1" baseline="-25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，并判断他们是什么杠杆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 rotWithShape="1">
          <a:blip r:embed="rId4" cstate="print"/>
          <a:srcRect l="2275"/>
          <a:stretch/>
        </p:blipFill>
        <p:spPr bwMode="auto">
          <a:xfrm>
            <a:off x="1597377" y="2996364"/>
            <a:ext cx="7521153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53645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手繪多邊形 7"/>
          <p:cNvSpPr/>
          <p:nvPr/>
        </p:nvSpPr>
        <p:spPr>
          <a:xfrm>
            <a:off x="0" y="-19968"/>
            <a:ext cx="7956376" cy="6877968"/>
          </a:xfrm>
          <a:custGeom>
            <a:avLst/>
            <a:gdLst>
              <a:gd name="connsiteX0" fmla="*/ 0 w 5788241"/>
              <a:gd name="connsiteY0" fmla="*/ 8878 h 5149049"/>
              <a:gd name="connsiteX1" fmla="*/ 2201662 w 5788241"/>
              <a:gd name="connsiteY1" fmla="*/ 5149049 h 5149049"/>
              <a:gd name="connsiteX2" fmla="*/ 5788241 w 5788241"/>
              <a:gd name="connsiteY2" fmla="*/ 5149049 h 5149049"/>
              <a:gd name="connsiteX3" fmla="*/ 1455938 w 5788241"/>
              <a:gd name="connsiteY3" fmla="*/ 0 h 5149049"/>
              <a:gd name="connsiteX4" fmla="*/ 0 w 5788241"/>
              <a:gd name="connsiteY4" fmla="*/ 8878 h 5149049"/>
              <a:gd name="connsiteX0" fmla="*/ 0 w 5788241"/>
              <a:gd name="connsiteY0" fmla="*/ 8878 h 5149049"/>
              <a:gd name="connsiteX1" fmla="*/ 2201662 w 5788241"/>
              <a:gd name="connsiteY1" fmla="*/ 5149049 h 5149049"/>
              <a:gd name="connsiteX2" fmla="*/ 5788241 w 5788241"/>
              <a:gd name="connsiteY2" fmla="*/ 5149049 h 5149049"/>
              <a:gd name="connsiteX3" fmla="*/ 1234197 w 5788241"/>
              <a:gd name="connsiteY3" fmla="*/ 0 h 5149049"/>
              <a:gd name="connsiteX4" fmla="*/ 0 w 5788241"/>
              <a:gd name="connsiteY4" fmla="*/ 8878 h 5149049"/>
              <a:gd name="connsiteX0" fmla="*/ 0 w 5788241"/>
              <a:gd name="connsiteY0" fmla="*/ 8878 h 5149049"/>
              <a:gd name="connsiteX1" fmla="*/ 2201662 w 5788241"/>
              <a:gd name="connsiteY1" fmla="*/ 5149049 h 5149049"/>
              <a:gd name="connsiteX2" fmla="*/ 5788241 w 5788241"/>
              <a:gd name="connsiteY2" fmla="*/ 5149049 h 5149049"/>
              <a:gd name="connsiteX3" fmla="*/ 1075810 w 5788241"/>
              <a:gd name="connsiteY3" fmla="*/ 0 h 5149049"/>
              <a:gd name="connsiteX4" fmla="*/ 0 w 5788241"/>
              <a:gd name="connsiteY4" fmla="*/ 8878 h 5149049"/>
              <a:gd name="connsiteX0" fmla="*/ 0 w 5788241"/>
              <a:gd name="connsiteY0" fmla="*/ 8878 h 5149049"/>
              <a:gd name="connsiteX1" fmla="*/ 2201662 w 5788241"/>
              <a:gd name="connsiteY1" fmla="*/ 5149049 h 5149049"/>
              <a:gd name="connsiteX2" fmla="*/ 5788241 w 5788241"/>
              <a:gd name="connsiteY2" fmla="*/ 5149049 h 5149049"/>
              <a:gd name="connsiteX3" fmla="*/ 1054691 w 5788241"/>
              <a:gd name="connsiteY3" fmla="*/ 0 h 5149049"/>
              <a:gd name="connsiteX4" fmla="*/ 0 w 5788241"/>
              <a:gd name="connsiteY4" fmla="*/ 8878 h 5149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88241" h="5149049">
                <a:moveTo>
                  <a:pt x="0" y="8878"/>
                </a:moveTo>
                <a:lnTo>
                  <a:pt x="2201662" y="5149049"/>
                </a:lnTo>
                <a:lnTo>
                  <a:pt x="5788241" y="5149049"/>
                </a:lnTo>
                <a:lnTo>
                  <a:pt x="1054691" y="0"/>
                </a:lnTo>
                <a:lnTo>
                  <a:pt x="0" y="8878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2086868"/>
            <a:ext cx="6444208" cy="2664296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4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75656" y="2276872"/>
            <a:ext cx="4392488" cy="2268802"/>
            <a:chOff x="1242680" y="2228587"/>
            <a:chExt cx="3671887" cy="2268802"/>
          </a:xfrm>
        </p:grpSpPr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1242680" y="2619288"/>
              <a:ext cx="3671887" cy="10062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2124" tIns="41061" rIns="82124" bIns="41061">
              <a:spAutoFit/>
            </a:bodyPr>
            <a:lstStyle>
              <a:lvl1pPr defTabSz="814388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defTabSz="814388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defTabSz="814388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defTabSz="814388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defTabSz="814388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defTabSz="8143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defTabSz="8143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defTabSz="8143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defTabSz="8143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6000" b="1" kern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总结感悟</a:t>
              </a:r>
              <a:endParaRPr lang="en-US" altLang="zh-CN" sz="60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</a:endParaRPr>
            </a:p>
          </p:txBody>
        </p:sp>
        <p:sp>
          <p:nvSpPr>
            <p:cNvPr id="5" name="Text Box 10"/>
            <p:cNvSpPr txBox="1">
              <a:spLocks noChangeArrowheads="1"/>
            </p:cNvSpPr>
            <p:nvPr/>
          </p:nvSpPr>
          <p:spPr bwMode="auto">
            <a:xfrm>
              <a:off x="1547664" y="3645024"/>
              <a:ext cx="2880656" cy="852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2124" tIns="41061" rIns="82124" bIns="41061">
              <a:spAutoFit/>
            </a:bodyPr>
            <a:lstStyle>
              <a:lvl1pPr defTabSz="814388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defTabSz="814388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defTabSz="814388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defTabSz="814388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defTabSz="814388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defTabSz="8143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defTabSz="8143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defTabSz="8143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defTabSz="8143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200" dirty="0" smtClean="0">
                  <a:solidFill>
                    <a:srgbClr val="969696"/>
                  </a:solidFill>
                  <a:latin typeface="Helvetica 65 Medium" pitchFamily="34" charset="0"/>
                  <a:ea typeface="宋体" panose="02010600030101010101" pitchFamily="2" charset="-122"/>
                </a:rPr>
                <a:t>           have we learned?</a:t>
              </a:r>
            </a:p>
            <a:p>
              <a:pPr algn="r"/>
              <a:r>
                <a:rPr lang="zh-CN" altLang="en-US" sz="2800" dirty="0" smtClean="0">
                  <a:solidFill>
                    <a:srgbClr val="969696"/>
                  </a:solidFill>
                  <a:latin typeface="Helvetica 65 Medium" pitchFamily="34" charset="0"/>
                </a:rPr>
                <a:t> 我们</a:t>
              </a:r>
              <a:r>
                <a:rPr lang="zh-CN" altLang="en-US" sz="2800" dirty="0">
                  <a:solidFill>
                    <a:srgbClr val="969696"/>
                  </a:solidFill>
                  <a:latin typeface="Helvetica 65 Medium" pitchFamily="34" charset="0"/>
                </a:rPr>
                <a:t>学到了</a:t>
              </a:r>
              <a:r>
                <a:rPr lang="zh-CN" altLang="en-US" sz="2800" dirty="0" smtClean="0">
                  <a:solidFill>
                    <a:srgbClr val="969696"/>
                  </a:solidFill>
                  <a:latin typeface="Helvetica 65 Medium" pitchFamily="34" charset="0"/>
                </a:rPr>
                <a:t>什么</a:t>
              </a:r>
              <a:r>
                <a:rPr lang="zh-CN" altLang="en-US" sz="2800" dirty="0">
                  <a:solidFill>
                    <a:srgbClr val="969696"/>
                  </a:solidFill>
                  <a:latin typeface="Helvetica 65 Medium" pitchFamily="34" charset="0"/>
                </a:rPr>
                <a:t>？</a:t>
              </a:r>
              <a:endParaRPr lang="en-US" altLang="zh-CN" sz="2800" dirty="0">
                <a:solidFill>
                  <a:srgbClr val="969696"/>
                </a:solidFill>
                <a:latin typeface="Helvetica 65 Medium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Text Box 279"/>
            <p:cNvSpPr txBox="1">
              <a:spLocks noChangeArrowheads="1"/>
            </p:cNvSpPr>
            <p:nvPr/>
          </p:nvSpPr>
          <p:spPr bwMode="auto">
            <a:xfrm>
              <a:off x="1542245" y="2228587"/>
              <a:ext cx="2886075" cy="4214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2124" tIns="41061" rIns="82124" bIns="41061">
              <a:spAutoFit/>
            </a:bodyPr>
            <a:lstStyle>
              <a:lvl1pPr defTabSz="814388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defTabSz="814388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defTabSz="814388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defTabSz="814388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defTabSz="814388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defTabSz="8143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defTabSz="8143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defTabSz="8143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defTabSz="8143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200" dirty="0" smtClean="0">
                  <a:solidFill>
                    <a:srgbClr val="969696"/>
                  </a:solidFill>
                  <a:latin typeface="Helvetica 65 Medium" pitchFamily="34" charset="0"/>
                  <a:ea typeface="宋体" panose="02010600030101010101" pitchFamily="2" charset="-122"/>
                </a:rPr>
                <a:t>What</a:t>
              </a:r>
              <a:endParaRPr lang="en-US" altLang="zh-CN" sz="2200" dirty="0">
                <a:solidFill>
                  <a:srgbClr val="969696"/>
                </a:solidFill>
                <a:latin typeface="Helvetica 65 Medium" pitchFamily="34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078493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11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4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326" name="Rectangle 62"/>
          <p:cNvSpPr>
            <a:spLocks noChangeArrowheads="1"/>
          </p:cNvSpPr>
          <p:nvPr/>
        </p:nvSpPr>
        <p:spPr bwMode="auto">
          <a:xfrm>
            <a:off x="341313" y="1408829"/>
            <a:ext cx="8183651" cy="3085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200025">
              <a:lnSpc>
                <a:spcPts val="48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、下列物体中，哪些不属于杠杆（     ）</a:t>
            </a:r>
          </a:p>
          <a:p>
            <a:pPr indent="200025">
              <a:lnSpc>
                <a:spcPts val="48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A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、夹取物体的镊子 </a:t>
            </a:r>
          </a:p>
          <a:p>
            <a:pPr indent="200025">
              <a:lnSpc>
                <a:spcPts val="48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B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、拔铁钉用的羊角锤</a:t>
            </a:r>
          </a:p>
          <a:p>
            <a:pPr indent="200025">
              <a:lnSpc>
                <a:spcPts val="48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C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、起瓶盖的瓶盖起子             </a:t>
            </a:r>
          </a:p>
          <a:p>
            <a:pPr indent="200025">
              <a:lnSpc>
                <a:spcPts val="48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、打气筒中的活塞杆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6324" name="Picture 4" descr="09"/>
          <p:cNvPicPr>
            <a:picLocks noChangeAspect="1" noChangeArrowheads="1"/>
          </p:cNvPicPr>
          <p:nvPr/>
        </p:nvPicPr>
        <p:blipFill rotWithShape="1">
          <a:blip r:embed="rId2" cstate="print"/>
          <a:srcRect l="12490" r="23301" b="2199"/>
          <a:stretch/>
        </p:blipFill>
        <p:spPr bwMode="auto">
          <a:xfrm>
            <a:off x="2699792" y="4753470"/>
            <a:ext cx="187220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28" name="Picture 64" descr="起子"/>
          <p:cNvPicPr>
            <a:picLocks noChangeAspect="1" noChangeArrowheads="1"/>
          </p:cNvPicPr>
          <p:nvPr/>
        </p:nvPicPr>
        <p:blipFill rotWithShape="1">
          <a:blip r:embed="rId3" cstate="print"/>
          <a:srcRect l="10160"/>
          <a:stretch/>
        </p:blipFill>
        <p:spPr bwMode="auto">
          <a:xfrm>
            <a:off x="4746068" y="4742011"/>
            <a:ext cx="1537454" cy="1711325"/>
          </a:xfrm>
          <a:prstGeom prst="rect">
            <a:avLst/>
          </a:prstGeom>
          <a:noFill/>
        </p:spPr>
      </p:pic>
      <p:pic>
        <p:nvPicPr>
          <p:cNvPr id="11329" name="Picture 65" descr="镊子"/>
          <p:cNvPicPr>
            <a:picLocks noChangeAspect="1" noChangeArrowheads="1"/>
          </p:cNvPicPr>
          <p:nvPr/>
        </p:nvPicPr>
        <p:blipFill rotWithShape="1">
          <a:blip r:embed="rId4" cstate="print"/>
          <a:srcRect r="7961" b="8476"/>
          <a:stretch/>
        </p:blipFill>
        <p:spPr bwMode="auto">
          <a:xfrm>
            <a:off x="609812" y="4796336"/>
            <a:ext cx="2089980" cy="1513799"/>
          </a:xfrm>
          <a:prstGeom prst="rect">
            <a:avLst/>
          </a:prstGeom>
          <a:noFill/>
        </p:spPr>
      </p:pic>
      <p:pic>
        <p:nvPicPr>
          <p:cNvPr id="11330" name="Picture 66" descr="打气筒"/>
          <p:cNvPicPr>
            <a:picLocks noChangeAspect="1" noChangeArrowheads="1"/>
          </p:cNvPicPr>
          <p:nvPr/>
        </p:nvPicPr>
        <p:blipFill rotWithShape="1">
          <a:blip r:embed="rId5" cstate="print"/>
          <a:srcRect t="16965" b="7435"/>
          <a:stretch/>
        </p:blipFill>
        <p:spPr bwMode="auto">
          <a:xfrm>
            <a:off x="6283522" y="4869160"/>
            <a:ext cx="2095500" cy="1584176"/>
          </a:xfrm>
          <a:prstGeom prst="rect">
            <a:avLst/>
          </a:prstGeom>
          <a:noFill/>
        </p:spPr>
      </p:pic>
      <p:sp>
        <p:nvSpPr>
          <p:cNvPr id="11331" name="Text Box 67"/>
          <p:cNvSpPr txBox="1">
            <a:spLocks noChangeArrowheads="1"/>
          </p:cNvSpPr>
          <p:nvPr/>
        </p:nvSpPr>
        <p:spPr bwMode="auto">
          <a:xfrm>
            <a:off x="7226002" y="1408829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733414" y="45719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巩固训练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67" name="Rectangle 23"/>
          <p:cNvSpPr>
            <a:spLocks noChangeArrowheads="1"/>
          </p:cNvSpPr>
          <p:nvPr/>
        </p:nvSpPr>
        <p:spPr bwMode="auto">
          <a:xfrm>
            <a:off x="476250" y="1702227"/>
            <a:ext cx="8594019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200025"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、下列说法中错误的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 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    )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00025"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、杠杆一定是硬棒</a:t>
            </a:r>
          </a:p>
          <a:p>
            <a:pPr indent="200025"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、杠杆在转动中一定受到阻力的作用</a:t>
            </a:r>
          </a:p>
          <a:p>
            <a:pPr indent="200025"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、动力臂和阻力臂之和一定等于杠杆的杆长 </a:t>
            </a:r>
          </a:p>
          <a:p>
            <a:pPr indent="200025"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、杠杆一定有支点，且支点一定在杠杆上</a:t>
            </a:r>
          </a:p>
        </p:txBody>
      </p:sp>
      <p:sp>
        <p:nvSpPr>
          <p:cNvPr id="57368" name="Text Box 24"/>
          <p:cNvSpPr txBox="1">
            <a:spLocks noChangeArrowheads="1"/>
          </p:cNvSpPr>
          <p:nvPr/>
        </p:nvSpPr>
        <p:spPr bwMode="auto">
          <a:xfrm>
            <a:off x="5580112" y="1769789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C</a:t>
            </a:r>
          </a:p>
        </p:txBody>
      </p:sp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7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0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733414" y="45719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巩固训练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手繪多邊形 7"/>
          <p:cNvSpPr/>
          <p:nvPr/>
        </p:nvSpPr>
        <p:spPr>
          <a:xfrm>
            <a:off x="0" y="-19968"/>
            <a:ext cx="7956376" cy="6877968"/>
          </a:xfrm>
          <a:custGeom>
            <a:avLst/>
            <a:gdLst>
              <a:gd name="connsiteX0" fmla="*/ 0 w 5788241"/>
              <a:gd name="connsiteY0" fmla="*/ 8878 h 5149049"/>
              <a:gd name="connsiteX1" fmla="*/ 2201662 w 5788241"/>
              <a:gd name="connsiteY1" fmla="*/ 5149049 h 5149049"/>
              <a:gd name="connsiteX2" fmla="*/ 5788241 w 5788241"/>
              <a:gd name="connsiteY2" fmla="*/ 5149049 h 5149049"/>
              <a:gd name="connsiteX3" fmla="*/ 1455938 w 5788241"/>
              <a:gd name="connsiteY3" fmla="*/ 0 h 5149049"/>
              <a:gd name="connsiteX4" fmla="*/ 0 w 5788241"/>
              <a:gd name="connsiteY4" fmla="*/ 8878 h 5149049"/>
              <a:gd name="connsiteX0" fmla="*/ 0 w 5788241"/>
              <a:gd name="connsiteY0" fmla="*/ 8878 h 5149049"/>
              <a:gd name="connsiteX1" fmla="*/ 2201662 w 5788241"/>
              <a:gd name="connsiteY1" fmla="*/ 5149049 h 5149049"/>
              <a:gd name="connsiteX2" fmla="*/ 5788241 w 5788241"/>
              <a:gd name="connsiteY2" fmla="*/ 5149049 h 5149049"/>
              <a:gd name="connsiteX3" fmla="*/ 1234197 w 5788241"/>
              <a:gd name="connsiteY3" fmla="*/ 0 h 5149049"/>
              <a:gd name="connsiteX4" fmla="*/ 0 w 5788241"/>
              <a:gd name="connsiteY4" fmla="*/ 8878 h 5149049"/>
              <a:gd name="connsiteX0" fmla="*/ 0 w 5788241"/>
              <a:gd name="connsiteY0" fmla="*/ 8878 h 5149049"/>
              <a:gd name="connsiteX1" fmla="*/ 2201662 w 5788241"/>
              <a:gd name="connsiteY1" fmla="*/ 5149049 h 5149049"/>
              <a:gd name="connsiteX2" fmla="*/ 5788241 w 5788241"/>
              <a:gd name="connsiteY2" fmla="*/ 5149049 h 5149049"/>
              <a:gd name="connsiteX3" fmla="*/ 1075810 w 5788241"/>
              <a:gd name="connsiteY3" fmla="*/ 0 h 5149049"/>
              <a:gd name="connsiteX4" fmla="*/ 0 w 5788241"/>
              <a:gd name="connsiteY4" fmla="*/ 8878 h 5149049"/>
              <a:gd name="connsiteX0" fmla="*/ 0 w 5788241"/>
              <a:gd name="connsiteY0" fmla="*/ 8878 h 5149049"/>
              <a:gd name="connsiteX1" fmla="*/ 2201662 w 5788241"/>
              <a:gd name="connsiteY1" fmla="*/ 5149049 h 5149049"/>
              <a:gd name="connsiteX2" fmla="*/ 5788241 w 5788241"/>
              <a:gd name="connsiteY2" fmla="*/ 5149049 h 5149049"/>
              <a:gd name="connsiteX3" fmla="*/ 1054691 w 5788241"/>
              <a:gd name="connsiteY3" fmla="*/ 0 h 5149049"/>
              <a:gd name="connsiteX4" fmla="*/ 0 w 5788241"/>
              <a:gd name="connsiteY4" fmla="*/ 8878 h 5149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88241" h="5149049">
                <a:moveTo>
                  <a:pt x="0" y="8878"/>
                </a:moveTo>
                <a:lnTo>
                  <a:pt x="2201662" y="5149049"/>
                </a:lnTo>
                <a:lnTo>
                  <a:pt x="5788241" y="5149049"/>
                </a:lnTo>
                <a:lnTo>
                  <a:pt x="1054691" y="0"/>
                </a:lnTo>
                <a:lnTo>
                  <a:pt x="0" y="8878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086868"/>
            <a:ext cx="8352928" cy="2664296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3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12.1  </a:t>
            </a:r>
            <a:r>
              <a:rPr lang="zh-CN" altLang="en-US" sz="73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杠杆</a:t>
            </a:r>
            <a:r>
              <a:rPr lang="en-US" altLang="zh-CN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4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476250" y="1701259"/>
            <a:ext cx="7835900" cy="137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．在下图所示的杠杆中，动力的力臂用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表示，图中所画力臂正确的是  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(    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</p:txBody>
      </p:sp>
      <p:pic>
        <p:nvPicPr>
          <p:cNvPr id="98311" name="Picture 7" descr="112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61925" y="3563938"/>
            <a:ext cx="8775700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12" name="Text Box 8"/>
          <p:cNvSpPr txBox="1">
            <a:spLocks noChangeArrowheads="1"/>
          </p:cNvSpPr>
          <p:nvPr/>
        </p:nvSpPr>
        <p:spPr bwMode="auto">
          <a:xfrm>
            <a:off x="6804248" y="2456863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D</a:t>
            </a:r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8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1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733414" y="45719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巩固训练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8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3" name="Rectangle 5"/>
          <p:cNvSpPr>
            <a:spLocks noChangeArrowheads="1"/>
          </p:cNvSpPr>
          <p:nvPr/>
        </p:nvSpPr>
        <p:spPr bwMode="auto">
          <a:xfrm>
            <a:off x="611188" y="1261522"/>
            <a:ext cx="7170737" cy="137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如图，拉力Ｆ作用在杠杆中点Ｂ处，已知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AC=1.8m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G=100N,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求拉力Ｆ。</a:t>
            </a:r>
          </a:p>
        </p:txBody>
      </p:sp>
      <p:pic>
        <p:nvPicPr>
          <p:cNvPr id="99334" name="Picture 6" descr="www.czxxw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337175" y="3968750"/>
            <a:ext cx="3421063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9336" name="Object 8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xmlns="" val="616449197"/>
              </p:ext>
            </p:extLst>
          </p:nvPr>
        </p:nvGraphicFramePr>
        <p:xfrm>
          <a:off x="566738" y="2994025"/>
          <a:ext cx="6096000" cy="1741488"/>
        </p:xfrm>
        <a:graphic>
          <a:graphicData uri="http://schemas.openxmlformats.org/presentationml/2006/ole">
            <p:oleObj spid="_x0000_s1051" name="公式" r:id="rId5" imgW="2489200" imgH="711200" progId="">
              <p:embed/>
            </p:oleObj>
          </a:graphicData>
        </a:graphic>
      </p:graphicFrame>
      <p:sp>
        <p:nvSpPr>
          <p:cNvPr id="99338" name="Text Box 10"/>
          <p:cNvSpPr txBox="1">
            <a:spLocks noChangeArrowheads="1"/>
          </p:cNvSpPr>
          <p:nvPr/>
        </p:nvSpPr>
        <p:spPr bwMode="auto">
          <a:xfrm>
            <a:off x="881063" y="5138738"/>
            <a:ext cx="35925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dirty="0"/>
              <a:t>答：拉力是</a:t>
            </a:r>
            <a:r>
              <a:rPr lang="en-US" altLang="zh-CN" sz="3200" dirty="0"/>
              <a:t>200N</a:t>
            </a:r>
            <a:r>
              <a:rPr lang="zh-CN" altLang="en-US" sz="3200" dirty="0"/>
              <a:t>。</a:t>
            </a: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9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2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733414" y="45719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巩固训练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9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9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91" name="Rectangle 31"/>
          <p:cNvSpPr>
            <a:spLocks noChangeArrowheads="1"/>
          </p:cNvSpPr>
          <p:nvPr/>
        </p:nvSpPr>
        <p:spPr bwMode="auto">
          <a:xfrm>
            <a:off x="683568" y="1608036"/>
            <a:ext cx="7920880" cy="257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 如图所示，在调节平衡后的杠杆两侧，分别挂上相同规格的钩码，杠杆处于平衡状态．如果两侧各去掉一个钩码，则（　　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altLang="en-US" sz="9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Simsun"/>
              </a:rPr>
              <a:t>  </a:t>
            </a:r>
            <a:r>
              <a:rPr lang="zh-CN" altLang="en-US" sz="4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Simsun"/>
              </a:rPr>
              <a:t> </a:t>
            </a:r>
            <a:r>
              <a:rPr lang="zh-CN" altLang="en-US" sz="9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Simsun"/>
              </a:rPr>
              <a:t>                           </a:t>
            </a:r>
          </a:p>
        </p:txBody>
      </p:sp>
      <p:pic>
        <p:nvPicPr>
          <p:cNvPr id="66592" name="Picture 32" descr="image00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211960" y="3489194"/>
            <a:ext cx="3402633" cy="2794115"/>
          </a:xfrm>
          <a:prstGeom prst="rect">
            <a:avLst/>
          </a:prstGeom>
          <a:noFill/>
        </p:spPr>
      </p:pic>
      <p:sp>
        <p:nvSpPr>
          <p:cNvPr id="66645" name="Text Box 85"/>
          <p:cNvSpPr txBox="1">
            <a:spLocks noChangeArrowheads="1"/>
          </p:cNvSpPr>
          <p:nvPr/>
        </p:nvSpPr>
        <p:spPr bwMode="auto">
          <a:xfrm>
            <a:off x="717667" y="3523386"/>
            <a:ext cx="4457700" cy="265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左端下降 </a:t>
            </a:r>
          </a:p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、右端下降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仍然平衡 </a:t>
            </a:r>
          </a:p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、无法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判断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646" name="Text Box 86"/>
          <p:cNvSpPr txBox="1">
            <a:spLocks noChangeArrowheads="1"/>
          </p:cNvSpPr>
          <p:nvPr/>
        </p:nvSpPr>
        <p:spPr bwMode="auto">
          <a:xfrm>
            <a:off x="7452320" y="2788264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A</a:t>
            </a: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9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2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733414" y="45719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巩固训练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65" name="Rectangle 21"/>
          <p:cNvSpPr>
            <a:spLocks noChangeArrowheads="1"/>
          </p:cNvSpPr>
          <p:nvPr/>
        </p:nvSpPr>
        <p:spPr bwMode="auto">
          <a:xfrm>
            <a:off x="701675" y="1652808"/>
            <a:ext cx="7605713" cy="393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在下列工具中：①镊子；②铡刀；③汽车上的刹车闸；④天平；⑤钓鱼杆；⑥剪铁皮用的剪刀；⑦起钉子的羊角锤。省力的是（     ）</a:t>
            </a: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A.①③⑤⑥        B.②③④⑦     </a:t>
            </a: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C.②③⑥⑦        D.①③⑤⑦</a:t>
            </a:r>
          </a:p>
        </p:txBody>
      </p:sp>
      <p:sp>
        <p:nvSpPr>
          <p:cNvPr id="57366" name="Text Box 22"/>
          <p:cNvSpPr txBox="1">
            <a:spLocks noChangeArrowheads="1"/>
          </p:cNvSpPr>
          <p:nvPr/>
        </p:nvSpPr>
        <p:spPr bwMode="auto">
          <a:xfrm>
            <a:off x="2733414" y="3573016"/>
            <a:ext cx="4154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</a:p>
        </p:txBody>
      </p:sp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7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0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733414" y="45719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巩固训练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011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6" name="Rectangle 62"/>
          <p:cNvSpPr>
            <a:spLocks noChangeArrowheads="1"/>
          </p:cNvSpPr>
          <p:nvPr/>
        </p:nvSpPr>
        <p:spPr bwMode="auto">
          <a:xfrm>
            <a:off x="701675" y="1610772"/>
            <a:ext cx="7605713" cy="137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如图所示的简单机械中能省距离的杠杆是（　　　）</a:t>
            </a:r>
          </a:p>
        </p:txBody>
      </p:sp>
      <p:pic>
        <p:nvPicPr>
          <p:cNvPr id="11327" name="Picture 63" descr="21世纪教育网 -- 中国最大型、最专业的中小学教育资源门户网站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3429000"/>
            <a:ext cx="7650163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28" name="Text Box 64"/>
          <p:cNvSpPr txBox="1">
            <a:spLocks noChangeArrowheads="1"/>
          </p:cNvSpPr>
          <p:nvPr/>
        </p:nvSpPr>
        <p:spPr bwMode="auto">
          <a:xfrm>
            <a:off x="2319338" y="2308225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C</a:t>
            </a:r>
          </a:p>
        </p:txBody>
      </p:sp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8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1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733414" y="45719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巩固训练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413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91" name="Rectangle 31"/>
          <p:cNvSpPr>
            <a:spLocks noChangeArrowheads="1"/>
          </p:cNvSpPr>
          <p:nvPr/>
        </p:nvSpPr>
        <p:spPr bwMode="auto">
          <a:xfrm>
            <a:off x="695325" y="1316163"/>
            <a:ext cx="7567613" cy="4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66700">
              <a:lnSpc>
                <a:spcPct val="14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一个杠杆在两个力的作用下处于平衡状态，则下列说法中正确的是（    ）</a:t>
            </a:r>
          </a:p>
          <a:p>
            <a:pPr indent="266700">
              <a:lnSpc>
                <a:spcPct val="140000"/>
              </a:lnSpc>
              <a:buFontTx/>
              <a:buAutoNum type="alphaUcPeriod"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这两个力的大小一定相等     </a:t>
            </a:r>
          </a:p>
          <a:p>
            <a:pPr indent="266700">
              <a:lnSpc>
                <a:spcPct val="14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B.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这两个力的力臂一定相等</a:t>
            </a:r>
          </a:p>
          <a:p>
            <a:pPr indent="266700">
              <a:lnSpc>
                <a:spcPct val="14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C.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力臂较长的那个力较大  </a:t>
            </a:r>
          </a:p>
          <a:p>
            <a:pPr indent="266700">
              <a:lnSpc>
                <a:spcPct val="14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D.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两个力和各自力臂的乘积一定相等</a:t>
            </a:r>
          </a:p>
        </p:txBody>
      </p:sp>
      <p:sp>
        <p:nvSpPr>
          <p:cNvPr id="66592" name="Text Box 32"/>
          <p:cNvSpPr txBox="1">
            <a:spLocks noChangeArrowheads="1"/>
          </p:cNvSpPr>
          <p:nvPr/>
        </p:nvSpPr>
        <p:spPr bwMode="auto">
          <a:xfrm>
            <a:off x="6660232" y="2132856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D</a:t>
            </a:r>
          </a:p>
        </p:txBody>
      </p:sp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7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0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733414" y="45719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巩固训练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637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611188" y="1708974"/>
            <a:ext cx="81915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66700">
              <a:tabLst>
                <a:tab pos="581025" algn="l"/>
                <a:tab pos="1362075" algn="l"/>
                <a:tab pos="1744663" algn="l"/>
                <a:tab pos="225742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9.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如下图，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为支点，在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端施加一个力使杠杆在水平位置平衡，则这个杠杆 （     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>
              <a:tabLst>
                <a:tab pos="581025" algn="l"/>
                <a:tab pos="1362075" algn="l"/>
                <a:tab pos="1744663" algn="l"/>
                <a:tab pos="225742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 .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一定省力	              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 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一定费力</a:t>
            </a:r>
          </a:p>
          <a:p>
            <a:pPr indent="266700">
              <a:tabLst>
                <a:tab pos="581025" algn="l"/>
                <a:tab pos="1362075" algn="l"/>
                <a:tab pos="1744663" algn="l"/>
                <a:tab pos="225742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 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不省力也不费力       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 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都有可能</a:t>
            </a:r>
          </a:p>
        </p:txBody>
      </p:sp>
      <p:pic>
        <p:nvPicPr>
          <p:cNvPr id="93189" name="Picture 5" descr="21世纪教育网 -- 中国最大型、最专业的中小学教育资源门户网站"/>
          <p:cNvPicPr>
            <a:picLocks noChangeAspect="1" noChangeArrowheads="1"/>
          </p:cNvPicPr>
          <p:nvPr/>
        </p:nvPicPr>
        <p:blipFill>
          <a:blip r:embed="rId2" cstate="print">
            <a:lum bright="-18000" contrast="40000"/>
          </a:blip>
          <a:srcRect/>
          <a:stretch>
            <a:fillRect/>
          </a:stretch>
        </p:blipFill>
        <p:spPr bwMode="auto">
          <a:xfrm>
            <a:off x="1331913" y="4149725"/>
            <a:ext cx="6570662" cy="2205038"/>
          </a:xfrm>
          <a:prstGeom prst="rect">
            <a:avLst/>
          </a:prstGeom>
          <a:noFill/>
        </p:spPr>
      </p:pic>
      <p:sp>
        <p:nvSpPr>
          <p:cNvPr id="93191" name="Rectangle 7"/>
          <p:cNvSpPr>
            <a:spLocks noChangeArrowheads="1"/>
          </p:cNvSpPr>
          <p:nvPr/>
        </p:nvSpPr>
        <p:spPr bwMode="auto">
          <a:xfrm>
            <a:off x="2016125" y="3294063"/>
            <a:ext cx="2454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 sz="1000">
              <a:solidFill>
                <a:srgbClr val="000000"/>
              </a:solidFill>
            </a:endParaRPr>
          </a:p>
          <a:p>
            <a:r>
              <a:rPr lang="zh-CN" altLang="en-US" sz="1000">
                <a:solidFill>
                  <a:srgbClr val="000000"/>
                </a:solidFill>
              </a:rPr>
              <a:t>                                                                 </a:t>
            </a:r>
            <a:endParaRPr lang="zh-CN" altLang="en-US"/>
          </a:p>
        </p:txBody>
      </p:sp>
      <p:sp>
        <p:nvSpPr>
          <p:cNvPr id="93192" name="Text Box 8"/>
          <p:cNvSpPr txBox="1">
            <a:spLocks noChangeArrowheads="1"/>
          </p:cNvSpPr>
          <p:nvPr/>
        </p:nvSpPr>
        <p:spPr bwMode="auto">
          <a:xfrm>
            <a:off x="7315200" y="2173288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D</a:t>
            </a: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9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2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733414" y="45719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巩固训练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993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3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500034" y="1721295"/>
            <a:ext cx="81915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66700">
              <a:tabLst>
                <a:tab pos="581025" algn="l"/>
                <a:tab pos="1362075" algn="l"/>
                <a:tab pos="1744663" algn="l"/>
                <a:tab pos="225742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请画出下列杠杆中最省力的动力</a:t>
            </a: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zh-CN" sz="3200" baseline="-25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baseline="-25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191" name="Rectangle 7"/>
          <p:cNvSpPr>
            <a:spLocks noChangeArrowheads="1"/>
          </p:cNvSpPr>
          <p:nvPr/>
        </p:nvSpPr>
        <p:spPr bwMode="auto">
          <a:xfrm>
            <a:off x="2016125" y="3294063"/>
            <a:ext cx="2454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 sz="1000">
              <a:solidFill>
                <a:srgbClr val="000000"/>
              </a:solidFill>
            </a:endParaRPr>
          </a:p>
          <a:p>
            <a:r>
              <a:rPr lang="zh-CN" altLang="en-US" sz="1000">
                <a:solidFill>
                  <a:srgbClr val="000000"/>
                </a:solidFill>
              </a:rPr>
              <a:t>                                                                 </a:t>
            </a:r>
            <a:endParaRPr lang="zh-CN" altLang="en-US"/>
          </a:p>
        </p:txBody>
      </p:sp>
      <p:pic>
        <p:nvPicPr>
          <p:cNvPr id="34817" name="Picture 1" descr="C:\Users\lenovo\AppData\Roaming\Tencent\Users\548933536\QQ\WinTemp\RichOle\6$}LX0BM`]C_E%1NG5E`%`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286124"/>
            <a:ext cx="4041350" cy="2357454"/>
          </a:xfrm>
          <a:prstGeom prst="rect">
            <a:avLst/>
          </a:prstGeom>
          <a:noFill/>
        </p:spPr>
      </p:pic>
      <p:pic>
        <p:nvPicPr>
          <p:cNvPr id="34818" name="Picture 2" descr="C:\Users\lenovo\AppData\Roaming\Tencent\Users\548933536\QQ\WinTemp\RichOle\9I]RE3NL{XAW(W[6(ID(~3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643314"/>
            <a:ext cx="3759576" cy="192882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572132" y="2357430"/>
            <a:ext cx="2857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同侧反向</a:t>
            </a:r>
            <a:endParaRPr lang="en-US" altLang="zh-CN" sz="4000" dirty="0" smtClean="0">
              <a:solidFill>
                <a:srgbClr val="FF0000"/>
              </a:solidFill>
            </a:endParaRPr>
          </a:p>
          <a:p>
            <a:r>
              <a:rPr lang="zh-CN" altLang="en-US" sz="4000" dirty="0" smtClean="0">
                <a:solidFill>
                  <a:srgbClr val="FF0000"/>
                </a:solidFill>
              </a:rPr>
              <a:t>异侧同向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10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3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733414" y="45719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巩固训练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067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086868"/>
            <a:ext cx="8352928" cy="2664296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4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00192" y="3085248"/>
            <a:ext cx="1584176" cy="33855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rgbClr val="00B05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4507" y="2636912"/>
            <a:ext cx="55456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00B050"/>
                </a:solidFill>
                <a:latin typeface="Broadway" panose="04040905080B02020502" pitchFamily="82" charset="0"/>
              </a:rPr>
              <a:t>Thank you</a:t>
            </a:r>
            <a:endParaRPr lang="zh-CN" altLang="en-US" sz="7200" dirty="0">
              <a:solidFill>
                <a:srgbClr val="00B050"/>
              </a:solidFill>
              <a:latin typeface="Broadway" panose="04040905080B02020502" pitchFamily="82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300192" y="3085247"/>
            <a:ext cx="0" cy="75199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315675" y="3085247"/>
            <a:ext cx="15353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PPT  </a:t>
            </a:r>
            <a:r>
              <a:rPr lang="en-US" altLang="zh-CN" sz="1600" dirty="0">
                <a:solidFill>
                  <a:schemeClr val="bg1"/>
                </a:solidFill>
              </a:rPr>
              <a:t>by </a:t>
            </a:r>
            <a:r>
              <a:rPr lang="en-US" altLang="zh-CN" sz="1600" dirty="0" smtClean="0">
                <a:solidFill>
                  <a:schemeClr val="bg1"/>
                </a:solidFill>
              </a:rPr>
              <a:t> Chavin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48387" y="3667964"/>
            <a:ext cx="28520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愿同学们学有所成，收获满满</a:t>
            </a:r>
            <a:endParaRPr lang="zh-CN" altLang="en-US" sz="16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111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79000">
              <a:srgbClr val="C1ECD4"/>
            </a:gs>
            <a:gs pos="100000">
              <a:srgbClr val="B0E7C8"/>
            </a:gs>
            <a:gs pos="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7047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dirty="0" smtClean="0"/>
              <a:t>学习问题</a:t>
            </a:r>
            <a:endParaRPr lang="zh-CN" altLang="en-US" sz="4800" dirty="0"/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394028" y="2862046"/>
            <a:ext cx="771530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eaLnBrk="1" hangingPunct="1">
              <a:lnSpc>
                <a:spcPct val="150000"/>
              </a:lnSpc>
              <a:buAutoNum type="arabicPeriod"/>
            </a:pPr>
            <a:r>
              <a:rPr lang="zh-CN" altLang="en-US" sz="3600" b="1" dirty="0" smtClean="0">
                <a:latin typeface="Times New Roman" pitchFamily="18" charset="0"/>
              </a:rPr>
              <a:t>怎样画出一根杠杆的力臂？</a:t>
            </a:r>
            <a:endParaRPr lang="en-US" altLang="zh-CN" sz="3600" b="1" dirty="0" smtClean="0">
              <a:latin typeface="Times New Roman" pitchFamily="18" charset="0"/>
            </a:endParaRPr>
          </a:p>
          <a:p>
            <a:pPr marL="514350" indent="-514350" eaLnBrk="1" hangingPunct="1">
              <a:lnSpc>
                <a:spcPct val="150000"/>
              </a:lnSpc>
              <a:buAutoNum type="arabicPeriod"/>
            </a:pPr>
            <a:r>
              <a:rPr lang="zh-CN" altLang="en-US" sz="3600" b="1" dirty="0" smtClean="0">
                <a:latin typeface="Times New Roman" pitchFamily="18" charset="0"/>
              </a:rPr>
              <a:t>杠杆的平衡条件是什么？</a:t>
            </a:r>
            <a:endParaRPr lang="en-US" altLang="zh-CN" sz="3600" b="1" dirty="0" smtClean="0">
              <a:latin typeface="Times New Roman" pitchFamily="18" charset="0"/>
            </a:endParaRP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zh-CN" altLang="en-US" sz="3600" b="1" dirty="0">
                <a:latin typeface="Times New Roman" pitchFamily="18" charset="0"/>
              </a:rPr>
              <a:t>杠杆可以分为几类</a:t>
            </a:r>
            <a:r>
              <a:rPr lang="zh-CN" altLang="en-US" sz="3600" b="1" dirty="0" smtClean="0">
                <a:latin typeface="Times New Roman" pitchFamily="18" charset="0"/>
              </a:rPr>
              <a:t>？</a:t>
            </a:r>
            <a:endParaRPr lang="en-US" altLang="zh-CN" sz="3600" b="1" dirty="0">
              <a:latin typeface="Times New Roman" pitchFamily="18" charset="0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11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4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1385" y="162770"/>
            <a:ext cx="1169100" cy="13348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1988"/>
          <a:stretch/>
        </p:blipFill>
        <p:spPr>
          <a:xfrm>
            <a:off x="1416994" y="513931"/>
            <a:ext cx="2434926" cy="46524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C2ECD5"/>
            </a:gs>
            <a:gs pos="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40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2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43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27384"/>
            <a:ext cx="1447800" cy="685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690143" y="1412874"/>
            <a:ext cx="7214477" cy="4917803"/>
            <a:chOff x="1690143" y="1412874"/>
            <a:chExt cx="7214477" cy="4917803"/>
          </a:xfrm>
        </p:grpSpPr>
        <p:pic>
          <p:nvPicPr>
            <p:cNvPr id="29" name="Picture 2" descr="http://file02.16sucai.com/d/file/2014/0712/717115db3123e69cb5868673fbf38296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 l="6198" t="14338" r="10751" b="6934"/>
            <a:stretch/>
          </p:blipFill>
          <p:spPr bwMode="auto">
            <a:xfrm>
              <a:off x="1690143" y="1412875"/>
              <a:ext cx="3528392" cy="21716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" name="Picture 2" descr="http://i3.sinaimg.cn/hs/overseas/japan/p/2010-01-19/U3871P62T3D337878F72DT20100119175026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 l="4277" t="10575" r="4249" b="16051"/>
            <a:stretch/>
          </p:blipFill>
          <p:spPr bwMode="auto">
            <a:xfrm>
              <a:off x="5409760" y="1412874"/>
              <a:ext cx="3494860" cy="21716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1" name="Picture 4" descr="http://images.onccc.com/link2pic2/images/20130112/20130112202854_770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 l="5930" t="12406" r="3599" b="5387"/>
            <a:stretch/>
          </p:blipFill>
          <p:spPr bwMode="auto">
            <a:xfrm>
              <a:off x="1701488" y="3882405"/>
              <a:ext cx="3528392" cy="24482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61" t="1762" r="24540" b="9193"/>
            <a:stretch/>
          </p:blipFill>
          <p:spPr>
            <a:xfrm>
              <a:off x="5409760" y="3890603"/>
              <a:ext cx="3494860" cy="24318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33" name="等腰三角形 32"/>
          <p:cNvSpPr/>
          <p:nvPr/>
        </p:nvSpPr>
        <p:spPr>
          <a:xfrm rot="5400000">
            <a:off x="-227806" y="1881896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5400000">
            <a:off x="-207567" y="3531351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5400000">
            <a:off x="-253605" y="5181292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62708" y="-116508"/>
            <a:ext cx="7159625" cy="1212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这些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工具在使用时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有什么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共同特点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200025" y="-192883"/>
            <a:ext cx="1962150" cy="2362200"/>
          </a:xfrm>
          <a:prstGeom prst="triangle">
            <a:avLst>
              <a:gd name="adj" fmla="val 0"/>
            </a:avLst>
          </a:prstGeom>
          <a:solidFill>
            <a:srgbClr val="00D25F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圓角矩形 8"/>
          <p:cNvSpPr/>
          <p:nvPr/>
        </p:nvSpPr>
        <p:spPr>
          <a:xfrm>
            <a:off x="293318" y="219833"/>
            <a:ext cx="685800" cy="609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ln>
                  <a:solidFill>
                    <a:srgbClr val="333333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</a:t>
            </a:r>
            <a:endParaRPr lang="zh-CN" altLang="en-US" sz="6000" b="1" dirty="0">
              <a:ln>
                <a:solidFill>
                  <a:srgbClr val="333333"/>
                </a:solidFill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309580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C7EED8"/>
            </a:gs>
            <a:gs pos="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2245041" y="1294348"/>
            <a:ext cx="73866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863D"/>
                </a:solidFill>
              </a:rPr>
              <a:t>共同点</a:t>
            </a:r>
            <a:endParaRPr lang="zh-CN" altLang="en-US" sz="3600" b="1" dirty="0">
              <a:solidFill>
                <a:srgbClr val="00863D"/>
              </a:solidFill>
            </a:endParaRPr>
          </a:p>
        </p:txBody>
      </p:sp>
      <p:sp>
        <p:nvSpPr>
          <p:cNvPr id="17" name="AutoShape 11"/>
          <p:cNvSpPr>
            <a:spLocks/>
          </p:cNvSpPr>
          <p:nvPr/>
        </p:nvSpPr>
        <p:spPr bwMode="auto">
          <a:xfrm>
            <a:off x="3042443" y="1241960"/>
            <a:ext cx="404813" cy="2025650"/>
          </a:xfrm>
          <a:prstGeom prst="leftBrace">
            <a:avLst>
              <a:gd name="adj1" fmla="val 354444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3402806" y="1107023"/>
            <a:ext cx="2667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latin typeface="Times New Roman" pitchFamily="18" charset="0"/>
              </a:rPr>
              <a:t>有力的作用</a:t>
            </a: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3447256" y="1962685"/>
            <a:ext cx="3429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latin typeface="Times New Roman" pitchFamily="18" charset="0"/>
              </a:rPr>
              <a:t>绕固定点转动</a:t>
            </a: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3582193" y="277231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latin typeface="Times New Roman" pitchFamily="18" charset="0"/>
              </a:rPr>
              <a:t>硬棒</a:t>
            </a:r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3037801" y="3417025"/>
            <a:ext cx="5831181" cy="102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5000"/>
              </a:lnSpc>
            </a:pPr>
            <a:r>
              <a:rPr lang="zh-CN" altLang="en-US" sz="2800" b="1" dirty="0">
                <a:solidFill>
                  <a:srgbClr val="00863D"/>
                </a:solidFill>
                <a:latin typeface="楷体_GB2312" pitchFamily="49" charset="-122"/>
                <a:ea typeface="楷体_GB2312" pitchFamily="49" charset="-122"/>
              </a:rPr>
              <a:t>硬棒可以是直的</a:t>
            </a:r>
            <a:r>
              <a:rPr lang="en-US" altLang="zh-CN" sz="2800" b="1" dirty="0">
                <a:solidFill>
                  <a:srgbClr val="00863D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rgbClr val="00863D"/>
                </a:solidFill>
                <a:latin typeface="楷体_GB2312" pitchFamily="49" charset="-122"/>
                <a:ea typeface="楷体_GB2312" pitchFamily="49" charset="-122"/>
              </a:rPr>
              <a:t>也可以是弯曲的</a:t>
            </a:r>
            <a:r>
              <a:rPr lang="en-US" altLang="zh-CN" sz="2800" b="1" dirty="0">
                <a:solidFill>
                  <a:srgbClr val="00863D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rgbClr val="00863D"/>
                </a:solidFill>
                <a:latin typeface="楷体_GB2312" pitchFamily="49" charset="-122"/>
                <a:ea typeface="楷体_GB2312" pitchFamily="49" charset="-122"/>
              </a:rPr>
              <a:t>即硬棒可以是各种各样的形状。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976749" y="4526220"/>
            <a:ext cx="6771715" cy="2143140"/>
            <a:chOff x="2123728" y="3573016"/>
            <a:chExt cx="6856759" cy="2143140"/>
          </a:xfrm>
          <a:solidFill>
            <a:srgbClr val="6CD29A">
              <a:alpha val="98000"/>
            </a:srgbClr>
          </a:solidFill>
        </p:grpSpPr>
        <p:sp>
          <p:nvSpPr>
            <p:cNvPr id="34" name="矩形 33"/>
            <p:cNvSpPr/>
            <p:nvPr/>
          </p:nvSpPr>
          <p:spPr>
            <a:xfrm>
              <a:off x="2123728" y="3573016"/>
              <a:ext cx="6768752" cy="21431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 Box 73"/>
            <p:cNvSpPr txBox="1">
              <a:spLocks noChangeArrowheads="1"/>
            </p:cNvSpPr>
            <p:nvPr/>
          </p:nvSpPr>
          <p:spPr bwMode="auto">
            <a:xfrm>
              <a:off x="2362200" y="3669188"/>
              <a:ext cx="2964273" cy="64633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杠杆的定义：</a:t>
              </a:r>
            </a:p>
          </p:txBody>
        </p:sp>
        <p:sp>
          <p:nvSpPr>
            <p:cNvPr id="36" name="Text Box 74"/>
            <p:cNvSpPr txBox="1">
              <a:spLocks noChangeArrowheads="1"/>
            </p:cNvSpPr>
            <p:nvPr/>
          </p:nvSpPr>
          <p:spPr bwMode="auto">
            <a:xfrm>
              <a:off x="2362200" y="4380796"/>
              <a:ext cx="6618287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一根硬棒，在力的作用下能绕着固定点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o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转动，这根硬棒就是杠杆。</a:t>
              </a:r>
            </a:p>
          </p:txBody>
        </p:sp>
      </p:grpSp>
      <p:grpSp>
        <p:nvGrpSpPr>
          <p:cNvPr id="51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52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3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4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55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0" y="27384"/>
            <a:ext cx="1447800" cy="685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等腰三角形 59"/>
          <p:cNvSpPr/>
          <p:nvPr/>
        </p:nvSpPr>
        <p:spPr>
          <a:xfrm rot="5400000">
            <a:off x="-227806" y="1881896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等腰三角形 60"/>
          <p:cNvSpPr/>
          <p:nvPr/>
        </p:nvSpPr>
        <p:spPr>
          <a:xfrm rot="5400000">
            <a:off x="-207567" y="3531351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等腰三角形 61"/>
          <p:cNvSpPr/>
          <p:nvPr/>
        </p:nvSpPr>
        <p:spPr>
          <a:xfrm rot="5400000">
            <a:off x="-253605" y="5181292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等腰三角形 62"/>
          <p:cNvSpPr/>
          <p:nvPr/>
        </p:nvSpPr>
        <p:spPr>
          <a:xfrm rot="5400000">
            <a:off x="200025" y="-192883"/>
            <a:ext cx="1962150" cy="2362200"/>
          </a:xfrm>
          <a:prstGeom prst="triangle">
            <a:avLst>
              <a:gd name="adj" fmla="val 0"/>
            </a:avLst>
          </a:prstGeom>
          <a:solidFill>
            <a:srgbClr val="00D25F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圓角矩形 8"/>
          <p:cNvSpPr/>
          <p:nvPr/>
        </p:nvSpPr>
        <p:spPr>
          <a:xfrm>
            <a:off x="293318" y="219833"/>
            <a:ext cx="685800" cy="609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ln>
                  <a:solidFill>
                    <a:srgbClr val="333333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</a:t>
            </a:r>
            <a:endParaRPr lang="zh-CN" altLang="en-US" sz="6000" b="1" dirty="0">
              <a:ln>
                <a:solidFill>
                  <a:srgbClr val="333333"/>
                </a:solidFill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733414" y="45719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杠杆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343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 autoUpdateAnimBg="0"/>
      <p:bldP spid="19" grpId="0"/>
      <p:bldP spid="20" grpId="0"/>
      <p:bldP spid="21" grpId="0"/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11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4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733414" y="45719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杠杆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  <p:pic>
        <p:nvPicPr>
          <p:cNvPr id="43" name="Picture 2" descr="图片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304" y="1877228"/>
            <a:ext cx="786765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Line 3"/>
          <p:cNvSpPr>
            <a:spLocks noChangeShapeType="1"/>
          </p:cNvSpPr>
          <p:nvPr/>
        </p:nvSpPr>
        <p:spPr bwMode="auto">
          <a:xfrm>
            <a:off x="7200454" y="2740828"/>
            <a:ext cx="0" cy="863600"/>
          </a:xfrm>
          <a:prstGeom prst="line">
            <a:avLst/>
          </a:prstGeom>
          <a:noFill/>
          <a:ln w="47625">
            <a:solidFill>
              <a:srgbClr val="008000"/>
            </a:solidFill>
            <a:round/>
            <a:headEnd type="oval" w="med" len="med"/>
            <a:tailEnd type="triangle" w="lg" len="lg"/>
          </a:ln>
        </p:spPr>
        <p:txBody>
          <a:bodyPr/>
          <a:lstStyle/>
          <a:p>
            <a:endParaRPr lang="zh-CN" altLang="en-US" sz="1600"/>
          </a:p>
        </p:txBody>
      </p:sp>
      <p:sp>
        <p:nvSpPr>
          <p:cNvPr id="45" name="Line 4"/>
          <p:cNvSpPr>
            <a:spLocks noChangeShapeType="1"/>
          </p:cNvSpPr>
          <p:nvPr/>
        </p:nvSpPr>
        <p:spPr bwMode="auto">
          <a:xfrm>
            <a:off x="1439417" y="5117316"/>
            <a:ext cx="0" cy="863600"/>
          </a:xfrm>
          <a:prstGeom prst="line">
            <a:avLst/>
          </a:prstGeom>
          <a:noFill/>
          <a:ln w="47625">
            <a:solidFill>
              <a:srgbClr val="008000"/>
            </a:solidFill>
            <a:round/>
            <a:headEnd type="oval" w="med" len="med"/>
            <a:tailEnd type="triangle" w="lg" len="lg"/>
          </a:ln>
        </p:spPr>
        <p:txBody>
          <a:bodyPr/>
          <a:lstStyle/>
          <a:p>
            <a:endParaRPr lang="zh-CN" altLang="en-US" sz="1600"/>
          </a:p>
        </p:txBody>
      </p:sp>
      <p:sp>
        <p:nvSpPr>
          <p:cNvPr id="46" name="Line 5"/>
          <p:cNvSpPr>
            <a:spLocks noChangeShapeType="1"/>
          </p:cNvSpPr>
          <p:nvPr/>
        </p:nvSpPr>
        <p:spPr bwMode="auto">
          <a:xfrm>
            <a:off x="7200454" y="3606016"/>
            <a:ext cx="0" cy="1871662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1600"/>
          </a:p>
        </p:txBody>
      </p:sp>
      <p:sp>
        <p:nvSpPr>
          <p:cNvPr id="47" name="Line 6"/>
          <p:cNvSpPr>
            <a:spLocks noChangeShapeType="1"/>
          </p:cNvSpPr>
          <p:nvPr/>
        </p:nvSpPr>
        <p:spPr bwMode="auto">
          <a:xfrm flipV="1">
            <a:off x="1439417" y="2597953"/>
            <a:ext cx="0" cy="2519363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1600"/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 flipV="1">
            <a:off x="2663379" y="4614078"/>
            <a:ext cx="4537075" cy="71438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1600"/>
          </a:p>
        </p:txBody>
      </p:sp>
      <p:sp>
        <p:nvSpPr>
          <p:cNvPr id="49" name="Line 8"/>
          <p:cNvSpPr>
            <a:spLocks noChangeShapeType="1"/>
          </p:cNvSpPr>
          <p:nvPr/>
        </p:nvSpPr>
        <p:spPr bwMode="auto">
          <a:xfrm flipH="1">
            <a:off x="1439417" y="4685516"/>
            <a:ext cx="115252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1600"/>
          </a:p>
        </p:txBody>
      </p:sp>
      <p:sp>
        <p:nvSpPr>
          <p:cNvPr id="50" name="AutoShape 9"/>
          <p:cNvSpPr>
            <a:spLocks/>
          </p:cNvSpPr>
          <p:nvPr/>
        </p:nvSpPr>
        <p:spPr bwMode="auto">
          <a:xfrm rot="-5400000">
            <a:off x="4643785" y="2705110"/>
            <a:ext cx="503237" cy="4464050"/>
          </a:xfrm>
          <a:prstGeom prst="leftBrace">
            <a:avLst>
              <a:gd name="adj1" fmla="val 73922"/>
              <a:gd name="adj2" fmla="val 50000"/>
            </a:avLst>
          </a:prstGeom>
          <a:noFill/>
          <a:ln w="254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z="1600"/>
          </a:p>
        </p:txBody>
      </p:sp>
      <p:sp>
        <p:nvSpPr>
          <p:cNvPr id="51" name="AutoShape 10"/>
          <p:cNvSpPr>
            <a:spLocks/>
          </p:cNvSpPr>
          <p:nvPr/>
        </p:nvSpPr>
        <p:spPr bwMode="auto">
          <a:xfrm rot="5400000">
            <a:off x="1871217" y="3821916"/>
            <a:ext cx="360362" cy="1223962"/>
          </a:xfrm>
          <a:prstGeom prst="leftBrace">
            <a:avLst>
              <a:gd name="adj1" fmla="val 28304"/>
              <a:gd name="adj2" fmla="val 50000"/>
            </a:avLst>
          </a:prstGeom>
          <a:noFill/>
          <a:ln w="25400">
            <a:solidFill>
              <a:srgbClr val="A50021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pPr algn="ctr" eaLnBrk="1" hangingPunct="1"/>
            <a:endParaRPr lang="zh-CN" altLang="zh-CN" sz="1600" b="1">
              <a:solidFill>
                <a:srgbClr val="A50021"/>
              </a:solidFill>
              <a:latin typeface="Tahoma" pitchFamily="34" charset="0"/>
            </a:endParaRPr>
          </a:p>
        </p:txBody>
      </p:sp>
      <p:sp>
        <p:nvSpPr>
          <p:cNvPr id="52" name="Text Box 11"/>
          <p:cNvSpPr txBox="1">
            <a:spLocks noChangeArrowheads="1"/>
          </p:cNvSpPr>
          <p:nvPr/>
        </p:nvSpPr>
        <p:spPr bwMode="auto">
          <a:xfrm>
            <a:off x="1583879" y="5596676"/>
            <a:ext cx="12969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en-US" altLang="zh-CN" sz="2400" b="1" baseline="-2500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阻力</a:t>
            </a:r>
          </a:p>
        </p:txBody>
      </p:sp>
      <p:sp>
        <p:nvSpPr>
          <p:cNvPr id="53" name="Text Box 12"/>
          <p:cNvSpPr txBox="1">
            <a:spLocks noChangeArrowheads="1"/>
          </p:cNvSpPr>
          <p:nvPr/>
        </p:nvSpPr>
        <p:spPr bwMode="auto">
          <a:xfrm>
            <a:off x="4392167" y="5117316"/>
            <a:ext cx="16557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lang="en-US" altLang="zh-CN" sz="2400" b="1" baseline="-2500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动力臂</a:t>
            </a:r>
          </a:p>
        </p:txBody>
      </p:sp>
      <p:sp>
        <p:nvSpPr>
          <p:cNvPr id="54" name="Text Box 13"/>
          <p:cNvSpPr txBox="1">
            <a:spLocks noChangeArrowheads="1"/>
          </p:cNvSpPr>
          <p:nvPr/>
        </p:nvSpPr>
        <p:spPr bwMode="auto">
          <a:xfrm>
            <a:off x="1583879" y="3677453"/>
            <a:ext cx="16573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lang="en-US" altLang="zh-CN" sz="2400" b="1" baseline="-2500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阻力臂</a:t>
            </a:r>
          </a:p>
        </p:txBody>
      </p:sp>
      <p:sp>
        <p:nvSpPr>
          <p:cNvPr id="55" name="Text Box 14"/>
          <p:cNvSpPr txBox="1">
            <a:spLocks noChangeArrowheads="1"/>
          </p:cNvSpPr>
          <p:nvPr/>
        </p:nvSpPr>
        <p:spPr bwMode="auto">
          <a:xfrm>
            <a:off x="6665468" y="5378926"/>
            <a:ext cx="2159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动力作用线</a:t>
            </a:r>
          </a:p>
        </p:txBody>
      </p:sp>
      <p:sp>
        <p:nvSpPr>
          <p:cNvPr id="56" name="Text Box 15"/>
          <p:cNvSpPr txBox="1">
            <a:spLocks noChangeArrowheads="1"/>
          </p:cNvSpPr>
          <p:nvPr/>
        </p:nvSpPr>
        <p:spPr bwMode="auto">
          <a:xfrm>
            <a:off x="609339" y="2143338"/>
            <a:ext cx="21240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阻力作用线</a:t>
            </a:r>
          </a:p>
        </p:txBody>
      </p:sp>
      <p:sp>
        <p:nvSpPr>
          <p:cNvPr id="57" name="Text Box 16"/>
          <p:cNvSpPr txBox="1">
            <a:spLocks noChangeArrowheads="1"/>
          </p:cNvSpPr>
          <p:nvPr/>
        </p:nvSpPr>
        <p:spPr bwMode="auto">
          <a:xfrm>
            <a:off x="2791966" y="4144221"/>
            <a:ext cx="1223963" cy="461665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O</a:t>
            </a:r>
            <a:r>
              <a:rPr lang="zh-CN" altLang="en-US" sz="24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支点</a:t>
            </a:r>
          </a:p>
        </p:txBody>
      </p:sp>
      <p:sp>
        <p:nvSpPr>
          <p:cNvPr id="59" name="Text Box 18"/>
          <p:cNvSpPr txBox="1">
            <a:spLocks noChangeArrowheads="1"/>
          </p:cNvSpPr>
          <p:nvPr/>
        </p:nvSpPr>
        <p:spPr bwMode="auto">
          <a:xfrm>
            <a:off x="4067597" y="3894147"/>
            <a:ext cx="21605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杠杆绕着转动的固定点</a:t>
            </a:r>
          </a:p>
        </p:txBody>
      </p:sp>
      <p:sp>
        <p:nvSpPr>
          <p:cNvPr id="60" name="Text Box 19"/>
          <p:cNvSpPr txBox="1">
            <a:spLocks noChangeArrowheads="1"/>
          </p:cNvSpPr>
          <p:nvPr/>
        </p:nvSpPr>
        <p:spPr bwMode="auto">
          <a:xfrm>
            <a:off x="7271892" y="4180691"/>
            <a:ext cx="14128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使杠杆转动的力</a:t>
            </a:r>
          </a:p>
        </p:txBody>
      </p:sp>
      <p:sp>
        <p:nvSpPr>
          <p:cNvPr id="61" name="Text Box 20"/>
          <p:cNvSpPr txBox="1">
            <a:spLocks noChangeArrowheads="1"/>
          </p:cNvSpPr>
          <p:nvPr/>
        </p:nvSpPr>
        <p:spPr bwMode="auto">
          <a:xfrm>
            <a:off x="1450877" y="5964614"/>
            <a:ext cx="160245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阻碍杠杆转动的力</a:t>
            </a:r>
          </a:p>
        </p:txBody>
      </p:sp>
      <p:sp>
        <p:nvSpPr>
          <p:cNvPr id="62" name="Text Box 21"/>
          <p:cNvSpPr txBox="1">
            <a:spLocks noChangeArrowheads="1"/>
          </p:cNvSpPr>
          <p:nvPr/>
        </p:nvSpPr>
        <p:spPr bwMode="auto">
          <a:xfrm>
            <a:off x="4108000" y="5549116"/>
            <a:ext cx="204788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支点到动力作用线的距离</a:t>
            </a:r>
          </a:p>
        </p:txBody>
      </p:sp>
      <p:sp>
        <p:nvSpPr>
          <p:cNvPr id="63" name="Text Box 22"/>
          <p:cNvSpPr txBox="1">
            <a:spLocks noChangeArrowheads="1"/>
          </p:cNvSpPr>
          <p:nvPr/>
        </p:nvSpPr>
        <p:spPr bwMode="auto">
          <a:xfrm>
            <a:off x="931420" y="2839981"/>
            <a:ext cx="2600318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 eaLnBrk="1" hangingPunct="1"/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支点到阻力作用线的距离</a:t>
            </a:r>
          </a:p>
        </p:txBody>
      </p:sp>
      <p:sp>
        <p:nvSpPr>
          <p:cNvPr id="64" name="Text Box 23"/>
          <p:cNvSpPr txBox="1">
            <a:spLocks noChangeArrowheads="1"/>
          </p:cNvSpPr>
          <p:nvPr/>
        </p:nvSpPr>
        <p:spPr bwMode="auto">
          <a:xfrm>
            <a:off x="7244904" y="3532991"/>
            <a:ext cx="1439863" cy="461665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en-US" altLang="zh-CN" sz="2400" b="1" baseline="-2500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动力</a:t>
            </a:r>
          </a:p>
        </p:txBody>
      </p:sp>
      <p:sp>
        <p:nvSpPr>
          <p:cNvPr id="65" name="Oval 24"/>
          <p:cNvSpPr>
            <a:spLocks noChangeArrowheads="1"/>
          </p:cNvSpPr>
          <p:nvPr/>
        </p:nvSpPr>
        <p:spPr bwMode="auto">
          <a:xfrm>
            <a:off x="2567469" y="4549677"/>
            <a:ext cx="184572" cy="18457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z="1600"/>
          </a:p>
        </p:txBody>
      </p:sp>
      <p:sp>
        <p:nvSpPr>
          <p:cNvPr id="66" name="Text Box 69"/>
          <p:cNvSpPr txBox="1">
            <a:spLocks noChangeArrowheads="1"/>
          </p:cNvSpPr>
          <p:nvPr/>
        </p:nvSpPr>
        <p:spPr bwMode="auto">
          <a:xfrm>
            <a:off x="107504" y="1443965"/>
            <a:ext cx="38924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有关杠杆的几个名词</a:t>
            </a:r>
          </a:p>
        </p:txBody>
      </p:sp>
      <p:sp>
        <p:nvSpPr>
          <p:cNvPr id="67" name="Text Box 173"/>
          <p:cNvSpPr txBox="1">
            <a:spLocks noChangeArrowheads="1"/>
          </p:cNvSpPr>
          <p:nvPr/>
        </p:nvSpPr>
        <p:spPr bwMode="auto">
          <a:xfrm>
            <a:off x="4108000" y="1515403"/>
            <a:ext cx="34676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/>
              <a:t>（</a:t>
            </a:r>
            <a:r>
              <a:rPr lang="zh-CN" altLang="en-US" sz="3200" b="1" dirty="0">
                <a:solidFill>
                  <a:srgbClr val="FF0000"/>
                </a:solidFill>
              </a:rPr>
              <a:t>杠杆的五要素</a:t>
            </a:r>
            <a:r>
              <a:rPr lang="zh-CN" altLang="en-US" sz="3200" b="1" dirty="0"/>
              <a:t>）</a:t>
            </a:r>
          </a:p>
        </p:txBody>
      </p:sp>
      <p:sp>
        <p:nvSpPr>
          <p:cNvPr id="68" name="Freeform 26"/>
          <p:cNvSpPr>
            <a:spLocks/>
          </p:cNvSpPr>
          <p:nvPr/>
        </p:nvSpPr>
        <p:spPr bwMode="auto">
          <a:xfrm>
            <a:off x="1393379" y="4702978"/>
            <a:ext cx="360363" cy="314325"/>
          </a:xfrm>
          <a:custGeom>
            <a:avLst/>
            <a:gdLst>
              <a:gd name="T0" fmla="*/ 304800 w 336"/>
              <a:gd name="T1" fmla="*/ 0 h 288"/>
              <a:gd name="T2" fmla="*/ 304800 w 336"/>
              <a:gd name="T3" fmla="*/ 304800 h 288"/>
              <a:gd name="T4" fmla="*/ 0 w 336"/>
              <a:gd name="T5" fmla="*/ 304800 h 288"/>
              <a:gd name="T6" fmla="*/ 0 60000 65536"/>
              <a:gd name="T7" fmla="*/ 0 60000 65536"/>
              <a:gd name="T8" fmla="*/ 0 60000 65536"/>
              <a:gd name="T9" fmla="*/ 0 w 336"/>
              <a:gd name="T10" fmla="*/ 0 h 288"/>
              <a:gd name="T11" fmla="*/ 336 w 336"/>
              <a:gd name="T12" fmla="*/ 288 h 2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6" h="288">
                <a:moveTo>
                  <a:pt x="336" y="0"/>
                </a:moveTo>
                <a:lnTo>
                  <a:pt x="336" y="288"/>
                </a:lnTo>
                <a:lnTo>
                  <a:pt x="0" y="288"/>
                </a:lnTo>
              </a:path>
            </a:pathLst>
          </a:cu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600"/>
          </a:p>
        </p:txBody>
      </p:sp>
      <p:sp>
        <p:nvSpPr>
          <p:cNvPr id="69" name="Freeform 26"/>
          <p:cNvSpPr>
            <a:spLocks/>
          </p:cNvSpPr>
          <p:nvPr/>
        </p:nvSpPr>
        <p:spPr bwMode="auto">
          <a:xfrm rot="10800000">
            <a:off x="6840092" y="4298166"/>
            <a:ext cx="304800" cy="304800"/>
          </a:xfrm>
          <a:custGeom>
            <a:avLst/>
            <a:gdLst>
              <a:gd name="T0" fmla="*/ 304800 w 336"/>
              <a:gd name="T1" fmla="*/ 0 h 288"/>
              <a:gd name="T2" fmla="*/ 304800 w 336"/>
              <a:gd name="T3" fmla="*/ 304800 h 288"/>
              <a:gd name="T4" fmla="*/ 0 w 336"/>
              <a:gd name="T5" fmla="*/ 304800 h 288"/>
              <a:gd name="T6" fmla="*/ 0 60000 65536"/>
              <a:gd name="T7" fmla="*/ 0 60000 65536"/>
              <a:gd name="T8" fmla="*/ 0 60000 65536"/>
              <a:gd name="T9" fmla="*/ 0 w 336"/>
              <a:gd name="T10" fmla="*/ 0 h 288"/>
              <a:gd name="T11" fmla="*/ 336 w 336"/>
              <a:gd name="T12" fmla="*/ 288 h 2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6" h="288">
                <a:moveTo>
                  <a:pt x="336" y="0"/>
                </a:moveTo>
                <a:lnTo>
                  <a:pt x="336" y="288"/>
                </a:lnTo>
                <a:lnTo>
                  <a:pt x="0" y="288"/>
                </a:lnTo>
              </a:path>
            </a:pathLst>
          </a:cu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xmlns="" val="32732683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56" grpId="0"/>
      <p:bldP spid="57" grpId="0" animBg="1"/>
      <p:bldP spid="59" grpId="0"/>
      <p:bldP spid="60" grpId="0"/>
      <p:bldP spid="61" grpId="0"/>
      <p:bldP spid="62" grpId="0"/>
      <p:bldP spid="63" grpId="0"/>
      <p:bldP spid="64" grpId="0" animBg="1"/>
      <p:bldP spid="65" grpId="0" animBg="1"/>
      <p:bldP spid="67" grpId="0"/>
      <p:bldP spid="68" grpId="0" animBg="1"/>
      <p:bldP spid="6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11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4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733414" y="45719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杠杆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  <p:sp>
        <p:nvSpPr>
          <p:cNvPr id="36" name="Line 3"/>
          <p:cNvSpPr>
            <a:spLocks noChangeShapeType="1"/>
          </p:cNvSpPr>
          <p:nvPr/>
        </p:nvSpPr>
        <p:spPr bwMode="auto">
          <a:xfrm>
            <a:off x="1320800" y="3845638"/>
            <a:ext cx="62484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Line 4"/>
          <p:cNvSpPr>
            <a:spLocks noChangeShapeType="1"/>
          </p:cNvSpPr>
          <p:nvPr/>
        </p:nvSpPr>
        <p:spPr bwMode="auto">
          <a:xfrm>
            <a:off x="1284288" y="3815475"/>
            <a:ext cx="0" cy="1676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1397000" y="5064838"/>
            <a:ext cx="91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400">
                <a:solidFill>
                  <a:srgbClr val="FF3300"/>
                </a:solidFill>
                <a:latin typeface="Times New Roman" pitchFamily="18" charset="0"/>
              </a:rPr>
              <a:t>F</a:t>
            </a:r>
            <a:r>
              <a:rPr kumimoji="1" lang="en-US" altLang="zh-CN" sz="2800">
                <a:solidFill>
                  <a:srgbClr val="FF33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39" name="AutoShape 6"/>
          <p:cNvSpPr>
            <a:spLocks noChangeArrowheads="1"/>
          </p:cNvSpPr>
          <p:nvPr/>
        </p:nvSpPr>
        <p:spPr bwMode="auto">
          <a:xfrm>
            <a:off x="3149600" y="3845638"/>
            <a:ext cx="304800" cy="30480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2997200" y="2855038"/>
            <a:ext cx="91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400">
                <a:solidFill>
                  <a:srgbClr val="FF3300"/>
                </a:solidFill>
                <a:latin typeface="Times New Roman" pitchFamily="18" charset="0"/>
              </a:rPr>
              <a:t>O</a:t>
            </a:r>
            <a:endParaRPr kumimoji="1" lang="en-US" altLang="zh-CN" sz="28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 flipH="1">
            <a:off x="6959600" y="3845638"/>
            <a:ext cx="609600" cy="121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1928794" y="2431148"/>
            <a:ext cx="91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400" dirty="0">
                <a:solidFill>
                  <a:srgbClr val="FF3300"/>
                </a:solidFill>
                <a:latin typeface="Times New Roman" pitchFamily="18" charset="0"/>
              </a:rPr>
              <a:t>L</a:t>
            </a:r>
            <a:r>
              <a:rPr kumimoji="1" lang="en-US" altLang="zh-CN" sz="2800" dirty="0">
                <a:solidFill>
                  <a:srgbClr val="FF33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70" name="AutoShape 11"/>
          <p:cNvSpPr>
            <a:spLocks/>
          </p:cNvSpPr>
          <p:nvPr/>
        </p:nvSpPr>
        <p:spPr bwMode="auto">
          <a:xfrm rot="5390591">
            <a:off x="2006600" y="2548650"/>
            <a:ext cx="609600" cy="1981200"/>
          </a:xfrm>
          <a:prstGeom prst="leftBrace">
            <a:avLst>
              <a:gd name="adj1" fmla="val 18372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71" name="AutoShape 12"/>
          <p:cNvSpPr>
            <a:spLocks/>
          </p:cNvSpPr>
          <p:nvPr/>
        </p:nvSpPr>
        <p:spPr bwMode="auto">
          <a:xfrm rot="-3726762">
            <a:off x="4494213" y="3224925"/>
            <a:ext cx="609600" cy="3644900"/>
          </a:xfrm>
          <a:prstGeom prst="leftBrace">
            <a:avLst>
              <a:gd name="adj1" fmla="val 33799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72" name="Text Box 13"/>
          <p:cNvSpPr txBox="1">
            <a:spLocks noChangeArrowheads="1"/>
          </p:cNvSpPr>
          <p:nvPr/>
        </p:nvSpPr>
        <p:spPr bwMode="auto">
          <a:xfrm rot="2219167">
            <a:off x="4102100" y="5237875"/>
            <a:ext cx="91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400">
                <a:solidFill>
                  <a:srgbClr val="FF3300"/>
                </a:solidFill>
                <a:latin typeface="Times New Roman" pitchFamily="18" charset="0"/>
              </a:rPr>
              <a:t>L</a:t>
            </a:r>
            <a:r>
              <a:rPr kumimoji="1" lang="en-US" altLang="zh-CN" sz="2800">
                <a:solidFill>
                  <a:srgbClr val="FF33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73" name="Text Box 15"/>
          <p:cNvSpPr txBox="1">
            <a:spLocks noChangeArrowheads="1"/>
          </p:cNvSpPr>
          <p:nvPr/>
        </p:nvSpPr>
        <p:spPr bwMode="auto">
          <a:xfrm>
            <a:off x="7072313" y="5012450"/>
            <a:ext cx="91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400">
                <a:solidFill>
                  <a:srgbClr val="FF3300"/>
                </a:solidFill>
                <a:latin typeface="Times New Roman" pitchFamily="18" charset="0"/>
              </a:rPr>
              <a:t>F</a:t>
            </a:r>
            <a:r>
              <a:rPr kumimoji="1" lang="en-US" altLang="zh-CN" sz="2800">
                <a:solidFill>
                  <a:srgbClr val="FF33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74" name="Line 21"/>
          <p:cNvSpPr>
            <a:spLocks noChangeShapeType="1"/>
          </p:cNvSpPr>
          <p:nvPr/>
        </p:nvSpPr>
        <p:spPr bwMode="auto">
          <a:xfrm>
            <a:off x="1320800" y="3845638"/>
            <a:ext cx="19812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" name="Line 22"/>
          <p:cNvSpPr>
            <a:spLocks noChangeShapeType="1"/>
          </p:cNvSpPr>
          <p:nvPr/>
        </p:nvSpPr>
        <p:spPr bwMode="auto">
          <a:xfrm>
            <a:off x="3454400" y="3921838"/>
            <a:ext cx="3124200" cy="16002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" name="Line 24"/>
          <p:cNvSpPr>
            <a:spLocks noChangeShapeType="1"/>
          </p:cNvSpPr>
          <p:nvPr/>
        </p:nvSpPr>
        <p:spPr bwMode="auto">
          <a:xfrm flipH="1">
            <a:off x="6197600" y="5064838"/>
            <a:ext cx="762000" cy="1295400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" name="Freeform 25"/>
          <p:cNvSpPr>
            <a:spLocks/>
          </p:cNvSpPr>
          <p:nvPr/>
        </p:nvSpPr>
        <p:spPr bwMode="auto">
          <a:xfrm rot="18233071" flipV="1">
            <a:off x="6426200" y="5217238"/>
            <a:ext cx="304800" cy="304800"/>
          </a:xfrm>
          <a:custGeom>
            <a:avLst/>
            <a:gdLst>
              <a:gd name="T0" fmla="*/ 304800 w 336"/>
              <a:gd name="T1" fmla="*/ 0 h 288"/>
              <a:gd name="T2" fmla="*/ 304800 w 336"/>
              <a:gd name="T3" fmla="*/ 304800 h 288"/>
              <a:gd name="T4" fmla="*/ 0 w 336"/>
              <a:gd name="T5" fmla="*/ 304800 h 288"/>
              <a:gd name="T6" fmla="*/ 0 60000 65536"/>
              <a:gd name="T7" fmla="*/ 0 60000 65536"/>
              <a:gd name="T8" fmla="*/ 0 60000 65536"/>
              <a:gd name="T9" fmla="*/ 0 w 336"/>
              <a:gd name="T10" fmla="*/ 0 h 288"/>
              <a:gd name="T11" fmla="*/ 336 w 336"/>
              <a:gd name="T12" fmla="*/ 288 h 2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6" h="288">
                <a:moveTo>
                  <a:pt x="336" y="0"/>
                </a:moveTo>
                <a:lnTo>
                  <a:pt x="336" y="288"/>
                </a:lnTo>
                <a:lnTo>
                  <a:pt x="0" y="288"/>
                </a:lnTo>
              </a:path>
            </a:pathLst>
          </a:cu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" name="Freeform 26"/>
          <p:cNvSpPr>
            <a:spLocks/>
          </p:cNvSpPr>
          <p:nvPr/>
        </p:nvSpPr>
        <p:spPr bwMode="auto">
          <a:xfrm>
            <a:off x="1320800" y="3845638"/>
            <a:ext cx="304800" cy="304800"/>
          </a:xfrm>
          <a:custGeom>
            <a:avLst/>
            <a:gdLst>
              <a:gd name="T0" fmla="*/ 304800 w 336"/>
              <a:gd name="T1" fmla="*/ 0 h 288"/>
              <a:gd name="T2" fmla="*/ 304800 w 336"/>
              <a:gd name="T3" fmla="*/ 304800 h 288"/>
              <a:gd name="T4" fmla="*/ 0 w 336"/>
              <a:gd name="T5" fmla="*/ 304800 h 288"/>
              <a:gd name="T6" fmla="*/ 0 60000 65536"/>
              <a:gd name="T7" fmla="*/ 0 60000 65536"/>
              <a:gd name="T8" fmla="*/ 0 60000 65536"/>
              <a:gd name="T9" fmla="*/ 0 w 336"/>
              <a:gd name="T10" fmla="*/ 0 h 288"/>
              <a:gd name="T11" fmla="*/ 336 w 336"/>
              <a:gd name="T12" fmla="*/ 288 h 2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6" h="288">
                <a:moveTo>
                  <a:pt x="336" y="0"/>
                </a:moveTo>
                <a:lnTo>
                  <a:pt x="336" y="288"/>
                </a:lnTo>
                <a:lnTo>
                  <a:pt x="0" y="288"/>
                </a:lnTo>
              </a:path>
            </a:pathLst>
          </a:cu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05852" y="2106061"/>
            <a:ext cx="4242612" cy="2625538"/>
            <a:chOff x="4505852" y="2106061"/>
            <a:chExt cx="4242612" cy="2625538"/>
          </a:xfrm>
        </p:grpSpPr>
        <p:sp>
          <p:nvSpPr>
            <p:cNvPr id="2" name="圆角矩形标注 1"/>
            <p:cNvSpPr/>
            <p:nvPr/>
          </p:nvSpPr>
          <p:spPr>
            <a:xfrm>
              <a:off x="4505852" y="2106061"/>
              <a:ext cx="4242612" cy="2625538"/>
            </a:xfrm>
            <a:custGeom>
              <a:avLst/>
              <a:gdLst>
                <a:gd name="connsiteX0" fmla="*/ 0 w 4104456"/>
                <a:gd name="connsiteY0" fmla="*/ 238454 h 1430694"/>
                <a:gd name="connsiteX1" fmla="*/ 238454 w 4104456"/>
                <a:gd name="connsiteY1" fmla="*/ 0 h 1430694"/>
                <a:gd name="connsiteX2" fmla="*/ 684076 w 4104456"/>
                <a:gd name="connsiteY2" fmla="*/ 0 h 1430694"/>
                <a:gd name="connsiteX3" fmla="*/ 684076 w 4104456"/>
                <a:gd name="connsiteY3" fmla="*/ 0 h 1430694"/>
                <a:gd name="connsiteX4" fmla="*/ 1710190 w 4104456"/>
                <a:gd name="connsiteY4" fmla="*/ 0 h 1430694"/>
                <a:gd name="connsiteX5" fmla="*/ 3866002 w 4104456"/>
                <a:gd name="connsiteY5" fmla="*/ 0 h 1430694"/>
                <a:gd name="connsiteX6" fmla="*/ 4104456 w 4104456"/>
                <a:gd name="connsiteY6" fmla="*/ 238454 h 1430694"/>
                <a:gd name="connsiteX7" fmla="*/ 4104456 w 4104456"/>
                <a:gd name="connsiteY7" fmla="*/ 834572 h 1430694"/>
                <a:gd name="connsiteX8" fmla="*/ 4104456 w 4104456"/>
                <a:gd name="connsiteY8" fmla="*/ 834572 h 1430694"/>
                <a:gd name="connsiteX9" fmla="*/ 4104456 w 4104456"/>
                <a:gd name="connsiteY9" fmla="*/ 1192245 h 1430694"/>
                <a:gd name="connsiteX10" fmla="*/ 4104456 w 4104456"/>
                <a:gd name="connsiteY10" fmla="*/ 1192240 h 1430694"/>
                <a:gd name="connsiteX11" fmla="*/ 3866002 w 4104456"/>
                <a:gd name="connsiteY11" fmla="*/ 1430694 h 1430694"/>
                <a:gd name="connsiteX12" fmla="*/ 1710190 w 4104456"/>
                <a:gd name="connsiteY12" fmla="*/ 1430694 h 1430694"/>
                <a:gd name="connsiteX13" fmla="*/ -138156 w 4104456"/>
                <a:gd name="connsiteY13" fmla="*/ 2625538 h 1430694"/>
                <a:gd name="connsiteX14" fmla="*/ 684076 w 4104456"/>
                <a:gd name="connsiteY14" fmla="*/ 1430694 h 1430694"/>
                <a:gd name="connsiteX15" fmla="*/ 238454 w 4104456"/>
                <a:gd name="connsiteY15" fmla="*/ 1430694 h 1430694"/>
                <a:gd name="connsiteX16" fmla="*/ 0 w 4104456"/>
                <a:gd name="connsiteY16" fmla="*/ 1192240 h 1430694"/>
                <a:gd name="connsiteX17" fmla="*/ 0 w 4104456"/>
                <a:gd name="connsiteY17" fmla="*/ 1192245 h 1430694"/>
                <a:gd name="connsiteX18" fmla="*/ 0 w 4104456"/>
                <a:gd name="connsiteY18" fmla="*/ 834572 h 1430694"/>
                <a:gd name="connsiteX19" fmla="*/ 0 w 4104456"/>
                <a:gd name="connsiteY19" fmla="*/ 834572 h 1430694"/>
                <a:gd name="connsiteX20" fmla="*/ 0 w 4104456"/>
                <a:gd name="connsiteY20" fmla="*/ 238454 h 1430694"/>
                <a:gd name="connsiteX0" fmla="*/ 138156 w 4242612"/>
                <a:gd name="connsiteY0" fmla="*/ 238454 h 2625538"/>
                <a:gd name="connsiteX1" fmla="*/ 376610 w 4242612"/>
                <a:gd name="connsiteY1" fmla="*/ 0 h 2625538"/>
                <a:gd name="connsiteX2" fmla="*/ 822232 w 4242612"/>
                <a:gd name="connsiteY2" fmla="*/ 0 h 2625538"/>
                <a:gd name="connsiteX3" fmla="*/ 822232 w 4242612"/>
                <a:gd name="connsiteY3" fmla="*/ 0 h 2625538"/>
                <a:gd name="connsiteX4" fmla="*/ 1848346 w 4242612"/>
                <a:gd name="connsiteY4" fmla="*/ 0 h 2625538"/>
                <a:gd name="connsiteX5" fmla="*/ 4004158 w 4242612"/>
                <a:gd name="connsiteY5" fmla="*/ 0 h 2625538"/>
                <a:gd name="connsiteX6" fmla="*/ 4242612 w 4242612"/>
                <a:gd name="connsiteY6" fmla="*/ 238454 h 2625538"/>
                <a:gd name="connsiteX7" fmla="*/ 4242612 w 4242612"/>
                <a:gd name="connsiteY7" fmla="*/ 834572 h 2625538"/>
                <a:gd name="connsiteX8" fmla="*/ 4242612 w 4242612"/>
                <a:gd name="connsiteY8" fmla="*/ 834572 h 2625538"/>
                <a:gd name="connsiteX9" fmla="*/ 4242612 w 4242612"/>
                <a:gd name="connsiteY9" fmla="*/ 1192245 h 2625538"/>
                <a:gd name="connsiteX10" fmla="*/ 4242612 w 4242612"/>
                <a:gd name="connsiteY10" fmla="*/ 1192240 h 2625538"/>
                <a:gd name="connsiteX11" fmla="*/ 4004158 w 4242612"/>
                <a:gd name="connsiteY11" fmla="*/ 1430694 h 2625538"/>
                <a:gd name="connsiteX12" fmla="*/ 1848346 w 4242612"/>
                <a:gd name="connsiteY12" fmla="*/ 1430694 h 2625538"/>
                <a:gd name="connsiteX13" fmla="*/ 0 w 4242612"/>
                <a:gd name="connsiteY13" fmla="*/ 2625538 h 2625538"/>
                <a:gd name="connsiteX14" fmla="*/ 677089 w 4242612"/>
                <a:gd name="connsiteY14" fmla="*/ 1546809 h 2625538"/>
                <a:gd name="connsiteX15" fmla="*/ 376610 w 4242612"/>
                <a:gd name="connsiteY15" fmla="*/ 1430694 h 2625538"/>
                <a:gd name="connsiteX16" fmla="*/ 138156 w 4242612"/>
                <a:gd name="connsiteY16" fmla="*/ 1192240 h 2625538"/>
                <a:gd name="connsiteX17" fmla="*/ 138156 w 4242612"/>
                <a:gd name="connsiteY17" fmla="*/ 1192245 h 2625538"/>
                <a:gd name="connsiteX18" fmla="*/ 138156 w 4242612"/>
                <a:gd name="connsiteY18" fmla="*/ 834572 h 2625538"/>
                <a:gd name="connsiteX19" fmla="*/ 138156 w 4242612"/>
                <a:gd name="connsiteY19" fmla="*/ 834572 h 2625538"/>
                <a:gd name="connsiteX20" fmla="*/ 138156 w 4242612"/>
                <a:gd name="connsiteY20" fmla="*/ 238454 h 2625538"/>
                <a:gd name="connsiteX0" fmla="*/ 138156 w 4242612"/>
                <a:gd name="connsiteY0" fmla="*/ 238454 h 2625538"/>
                <a:gd name="connsiteX1" fmla="*/ 376610 w 4242612"/>
                <a:gd name="connsiteY1" fmla="*/ 0 h 2625538"/>
                <a:gd name="connsiteX2" fmla="*/ 822232 w 4242612"/>
                <a:gd name="connsiteY2" fmla="*/ 0 h 2625538"/>
                <a:gd name="connsiteX3" fmla="*/ 822232 w 4242612"/>
                <a:gd name="connsiteY3" fmla="*/ 0 h 2625538"/>
                <a:gd name="connsiteX4" fmla="*/ 1848346 w 4242612"/>
                <a:gd name="connsiteY4" fmla="*/ 0 h 2625538"/>
                <a:gd name="connsiteX5" fmla="*/ 4004158 w 4242612"/>
                <a:gd name="connsiteY5" fmla="*/ 0 h 2625538"/>
                <a:gd name="connsiteX6" fmla="*/ 4242612 w 4242612"/>
                <a:gd name="connsiteY6" fmla="*/ 238454 h 2625538"/>
                <a:gd name="connsiteX7" fmla="*/ 4242612 w 4242612"/>
                <a:gd name="connsiteY7" fmla="*/ 834572 h 2625538"/>
                <a:gd name="connsiteX8" fmla="*/ 4242612 w 4242612"/>
                <a:gd name="connsiteY8" fmla="*/ 834572 h 2625538"/>
                <a:gd name="connsiteX9" fmla="*/ 4242612 w 4242612"/>
                <a:gd name="connsiteY9" fmla="*/ 1192245 h 2625538"/>
                <a:gd name="connsiteX10" fmla="*/ 4242612 w 4242612"/>
                <a:gd name="connsiteY10" fmla="*/ 1192240 h 2625538"/>
                <a:gd name="connsiteX11" fmla="*/ 4004158 w 4242612"/>
                <a:gd name="connsiteY11" fmla="*/ 1430694 h 2625538"/>
                <a:gd name="connsiteX12" fmla="*/ 1717717 w 4242612"/>
                <a:gd name="connsiteY12" fmla="*/ 1561323 h 2625538"/>
                <a:gd name="connsiteX13" fmla="*/ 0 w 4242612"/>
                <a:gd name="connsiteY13" fmla="*/ 2625538 h 2625538"/>
                <a:gd name="connsiteX14" fmla="*/ 677089 w 4242612"/>
                <a:gd name="connsiteY14" fmla="*/ 1546809 h 2625538"/>
                <a:gd name="connsiteX15" fmla="*/ 376610 w 4242612"/>
                <a:gd name="connsiteY15" fmla="*/ 1430694 h 2625538"/>
                <a:gd name="connsiteX16" fmla="*/ 138156 w 4242612"/>
                <a:gd name="connsiteY16" fmla="*/ 1192240 h 2625538"/>
                <a:gd name="connsiteX17" fmla="*/ 138156 w 4242612"/>
                <a:gd name="connsiteY17" fmla="*/ 1192245 h 2625538"/>
                <a:gd name="connsiteX18" fmla="*/ 138156 w 4242612"/>
                <a:gd name="connsiteY18" fmla="*/ 834572 h 2625538"/>
                <a:gd name="connsiteX19" fmla="*/ 138156 w 4242612"/>
                <a:gd name="connsiteY19" fmla="*/ 834572 h 2625538"/>
                <a:gd name="connsiteX20" fmla="*/ 138156 w 4242612"/>
                <a:gd name="connsiteY20" fmla="*/ 238454 h 2625538"/>
                <a:gd name="connsiteX0" fmla="*/ 138156 w 4242612"/>
                <a:gd name="connsiteY0" fmla="*/ 238454 h 2625538"/>
                <a:gd name="connsiteX1" fmla="*/ 376610 w 4242612"/>
                <a:gd name="connsiteY1" fmla="*/ 0 h 2625538"/>
                <a:gd name="connsiteX2" fmla="*/ 822232 w 4242612"/>
                <a:gd name="connsiteY2" fmla="*/ 0 h 2625538"/>
                <a:gd name="connsiteX3" fmla="*/ 822232 w 4242612"/>
                <a:gd name="connsiteY3" fmla="*/ 0 h 2625538"/>
                <a:gd name="connsiteX4" fmla="*/ 1848346 w 4242612"/>
                <a:gd name="connsiteY4" fmla="*/ 0 h 2625538"/>
                <a:gd name="connsiteX5" fmla="*/ 4004158 w 4242612"/>
                <a:gd name="connsiteY5" fmla="*/ 0 h 2625538"/>
                <a:gd name="connsiteX6" fmla="*/ 4242612 w 4242612"/>
                <a:gd name="connsiteY6" fmla="*/ 238454 h 2625538"/>
                <a:gd name="connsiteX7" fmla="*/ 4242612 w 4242612"/>
                <a:gd name="connsiteY7" fmla="*/ 834572 h 2625538"/>
                <a:gd name="connsiteX8" fmla="*/ 4242612 w 4242612"/>
                <a:gd name="connsiteY8" fmla="*/ 834572 h 2625538"/>
                <a:gd name="connsiteX9" fmla="*/ 4242612 w 4242612"/>
                <a:gd name="connsiteY9" fmla="*/ 1192245 h 2625538"/>
                <a:gd name="connsiteX10" fmla="*/ 4242612 w 4242612"/>
                <a:gd name="connsiteY10" fmla="*/ 1192240 h 2625538"/>
                <a:gd name="connsiteX11" fmla="*/ 4004158 w 4242612"/>
                <a:gd name="connsiteY11" fmla="*/ 1430694 h 2625538"/>
                <a:gd name="connsiteX12" fmla="*/ 1717717 w 4242612"/>
                <a:gd name="connsiteY12" fmla="*/ 1561323 h 2625538"/>
                <a:gd name="connsiteX13" fmla="*/ 0 w 4242612"/>
                <a:gd name="connsiteY13" fmla="*/ 2625538 h 2625538"/>
                <a:gd name="connsiteX14" fmla="*/ 677089 w 4242612"/>
                <a:gd name="connsiteY14" fmla="*/ 1546809 h 2625538"/>
                <a:gd name="connsiteX15" fmla="*/ 376610 w 4242612"/>
                <a:gd name="connsiteY15" fmla="*/ 1430694 h 2625538"/>
                <a:gd name="connsiteX16" fmla="*/ 138156 w 4242612"/>
                <a:gd name="connsiteY16" fmla="*/ 1192240 h 2625538"/>
                <a:gd name="connsiteX17" fmla="*/ 138156 w 4242612"/>
                <a:gd name="connsiteY17" fmla="*/ 1192245 h 2625538"/>
                <a:gd name="connsiteX18" fmla="*/ 138156 w 4242612"/>
                <a:gd name="connsiteY18" fmla="*/ 834572 h 2625538"/>
                <a:gd name="connsiteX19" fmla="*/ 138156 w 4242612"/>
                <a:gd name="connsiteY19" fmla="*/ 834572 h 2625538"/>
                <a:gd name="connsiteX20" fmla="*/ 138156 w 4242612"/>
                <a:gd name="connsiteY20" fmla="*/ 238454 h 2625538"/>
                <a:gd name="connsiteX0" fmla="*/ 138156 w 4242612"/>
                <a:gd name="connsiteY0" fmla="*/ 238454 h 2625538"/>
                <a:gd name="connsiteX1" fmla="*/ 376610 w 4242612"/>
                <a:gd name="connsiteY1" fmla="*/ 0 h 2625538"/>
                <a:gd name="connsiteX2" fmla="*/ 822232 w 4242612"/>
                <a:gd name="connsiteY2" fmla="*/ 0 h 2625538"/>
                <a:gd name="connsiteX3" fmla="*/ 822232 w 4242612"/>
                <a:gd name="connsiteY3" fmla="*/ 0 h 2625538"/>
                <a:gd name="connsiteX4" fmla="*/ 1848346 w 4242612"/>
                <a:gd name="connsiteY4" fmla="*/ 0 h 2625538"/>
                <a:gd name="connsiteX5" fmla="*/ 4004158 w 4242612"/>
                <a:gd name="connsiteY5" fmla="*/ 0 h 2625538"/>
                <a:gd name="connsiteX6" fmla="*/ 4242612 w 4242612"/>
                <a:gd name="connsiteY6" fmla="*/ 238454 h 2625538"/>
                <a:gd name="connsiteX7" fmla="*/ 4242612 w 4242612"/>
                <a:gd name="connsiteY7" fmla="*/ 834572 h 2625538"/>
                <a:gd name="connsiteX8" fmla="*/ 4242612 w 4242612"/>
                <a:gd name="connsiteY8" fmla="*/ 834572 h 2625538"/>
                <a:gd name="connsiteX9" fmla="*/ 4242612 w 4242612"/>
                <a:gd name="connsiteY9" fmla="*/ 1192245 h 2625538"/>
                <a:gd name="connsiteX10" fmla="*/ 4242612 w 4242612"/>
                <a:gd name="connsiteY10" fmla="*/ 1192240 h 2625538"/>
                <a:gd name="connsiteX11" fmla="*/ 3844501 w 4242612"/>
                <a:gd name="connsiteY11" fmla="*/ 1488752 h 2625538"/>
                <a:gd name="connsiteX12" fmla="*/ 1717717 w 4242612"/>
                <a:gd name="connsiteY12" fmla="*/ 1561323 h 2625538"/>
                <a:gd name="connsiteX13" fmla="*/ 0 w 4242612"/>
                <a:gd name="connsiteY13" fmla="*/ 2625538 h 2625538"/>
                <a:gd name="connsiteX14" fmla="*/ 677089 w 4242612"/>
                <a:gd name="connsiteY14" fmla="*/ 1546809 h 2625538"/>
                <a:gd name="connsiteX15" fmla="*/ 376610 w 4242612"/>
                <a:gd name="connsiteY15" fmla="*/ 1430694 h 2625538"/>
                <a:gd name="connsiteX16" fmla="*/ 138156 w 4242612"/>
                <a:gd name="connsiteY16" fmla="*/ 1192240 h 2625538"/>
                <a:gd name="connsiteX17" fmla="*/ 138156 w 4242612"/>
                <a:gd name="connsiteY17" fmla="*/ 1192245 h 2625538"/>
                <a:gd name="connsiteX18" fmla="*/ 138156 w 4242612"/>
                <a:gd name="connsiteY18" fmla="*/ 834572 h 2625538"/>
                <a:gd name="connsiteX19" fmla="*/ 138156 w 4242612"/>
                <a:gd name="connsiteY19" fmla="*/ 834572 h 2625538"/>
                <a:gd name="connsiteX20" fmla="*/ 138156 w 4242612"/>
                <a:gd name="connsiteY20" fmla="*/ 238454 h 2625538"/>
                <a:gd name="connsiteX0" fmla="*/ 138156 w 4242612"/>
                <a:gd name="connsiteY0" fmla="*/ 238454 h 2625538"/>
                <a:gd name="connsiteX1" fmla="*/ 376610 w 4242612"/>
                <a:gd name="connsiteY1" fmla="*/ 0 h 2625538"/>
                <a:gd name="connsiteX2" fmla="*/ 822232 w 4242612"/>
                <a:gd name="connsiteY2" fmla="*/ 0 h 2625538"/>
                <a:gd name="connsiteX3" fmla="*/ 822232 w 4242612"/>
                <a:gd name="connsiteY3" fmla="*/ 0 h 2625538"/>
                <a:gd name="connsiteX4" fmla="*/ 1848346 w 4242612"/>
                <a:gd name="connsiteY4" fmla="*/ 0 h 2625538"/>
                <a:gd name="connsiteX5" fmla="*/ 4004158 w 4242612"/>
                <a:gd name="connsiteY5" fmla="*/ 0 h 2625538"/>
                <a:gd name="connsiteX6" fmla="*/ 4242612 w 4242612"/>
                <a:gd name="connsiteY6" fmla="*/ 238454 h 2625538"/>
                <a:gd name="connsiteX7" fmla="*/ 4242612 w 4242612"/>
                <a:gd name="connsiteY7" fmla="*/ 834572 h 2625538"/>
                <a:gd name="connsiteX8" fmla="*/ 4242612 w 4242612"/>
                <a:gd name="connsiteY8" fmla="*/ 834572 h 2625538"/>
                <a:gd name="connsiteX9" fmla="*/ 4242612 w 4242612"/>
                <a:gd name="connsiteY9" fmla="*/ 1192245 h 2625538"/>
                <a:gd name="connsiteX10" fmla="*/ 4242612 w 4242612"/>
                <a:gd name="connsiteY10" fmla="*/ 1192240 h 2625538"/>
                <a:gd name="connsiteX11" fmla="*/ 3844501 w 4242612"/>
                <a:gd name="connsiteY11" fmla="*/ 1488752 h 2625538"/>
                <a:gd name="connsiteX12" fmla="*/ 1746746 w 4242612"/>
                <a:gd name="connsiteY12" fmla="*/ 1590352 h 2625538"/>
                <a:gd name="connsiteX13" fmla="*/ 0 w 4242612"/>
                <a:gd name="connsiteY13" fmla="*/ 2625538 h 2625538"/>
                <a:gd name="connsiteX14" fmla="*/ 677089 w 4242612"/>
                <a:gd name="connsiteY14" fmla="*/ 1546809 h 2625538"/>
                <a:gd name="connsiteX15" fmla="*/ 376610 w 4242612"/>
                <a:gd name="connsiteY15" fmla="*/ 1430694 h 2625538"/>
                <a:gd name="connsiteX16" fmla="*/ 138156 w 4242612"/>
                <a:gd name="connsiteY16" fmla="*/ 1192240 h 2625538"/>
                <a:gd name="connsiteX17" fmla="*/ 138156 w 4242612"/>
                <a:gd name="connsiteY17" fmla="*/ 1192245 h 2625538"/>
                <a:gd name="connsiteX18" fmla="*/ 138156 w 4242612"/>
                <a:gd name="connsiteY18" fmla="*/ 834572 h 2625538"/>
                <a:gd name="connsiteX19" fmla="*/ 138156 w 4242612"/>
                <a:gd name="connsiteY19" fmla="*/ 834572 h 2625538"/>
                <a:gd name="connsiteX20" fmla="*/ 138156 w 4242612"/>
                <a:gd name="connsiteY20" fmla="*/ 238454 h 2625538"/>
                <a:gd name="connsiteX0" fmla="*/ 138156 w 4242612"/>
                <a:gd name="connsiteY0" fmla="*/ 238454 h 2625538"/>
                <a:gd name="connsiteX1" fmla="*/ 376610 w 4242612"/>
                <a:gd name="connsiteY1" fmla="*/ 0 h 2625538"/>
                <a:gd name="connsiteX2" fmla="*/ 822232 w 4242612"/>
                <a:gd name="connsiteY2" fmla="*/ 0 h 2625538"/>
                <a:gd name="connsiteX3" fmla="*/ 822232 w 4242612"/>
                <a:gd name="connsiteY3" fmla="*/ 0 h 2625538"/>
                <a:gd name="connsiteX4" fmla="*/ 1848346 w 4242612"/>
                <a:gd name="connsiteY4" fmla="*/ 0 h 2625538"/>
                <a:gd name="connsiteX5" fmla="*/ 4004158 w 4242612"/>
                <a:gd name="connsiteY5" fmla="*/ 0 h 2625538"/>
                <a:gd name="connsiteX6" fmla="*/ 4242612 w 4242612"/>
                <a:gd name="connsiteY6" fmla="*/ 238454 h 2625538"/>
                <a:gd name="connsiteX7" fmla="*/ 4242612 w 4242612"/>
                <a:gd name="connsiteY7" fmla="*/ 834572 h 2625538"/>
                <a:gd name="connsiteX8" fmla="*/ 4242612 w 4242612"/>
                <a:gd name="connsiteY8" fmla="*/ 834572 h 2625538"/>
                <a:gd name="connsiteX9" fmla="*/ 4242612 w 4242612"/>
                <a:gd name="connsiteY9" fmla="*/ 1192245 h 2625538"/>
                <a:gd name="connsiteX10" fmla="*/ 4242612 w 4242612"/>
                <a:gd name="connsiteY10" fmla="*/ 1192240 h 2625538"/>
                <a:gd name="connsiteX11" fmla="*/ 3844501 w 4242612"/>
                <a:gd name="connsiteY11" fmla="*/ 1488752 h 2625538"/>
                <a:gd name="connsiteX12" fmla="*/ 1746746 w 4242612"/>
                <a:gd name="connsiteY12" fmla="*/ 1590352 h 2625538"/>
                <a:gd name="connsiteX13" fmla="*/ 0 w 4242612"/>
                <a:gd name="connsiteY13" fmla="*/ 2625538 h 2625538"/>
                <a:gd name="connsiteX14" fmla="*/ 677089 w 4242612"/>
                <a:gd name="connsiteY14" fmla="*/ 1546809 h 2625538"/>
                <a:gd name="connsiteX15" fmla="*/ 333067 w 4242612"/>
                <a:gd name="connsiteY15" fmla="*/ 1488751 h 2625538"/>
                <a:gd name="connsiteX16" fmla="*/ 138156 w 4242612"/>
                <a:gd name="connsiteY16" fmla="*/ 1192240 h 2625538"/>
                <a:gd name="connsiteX17" fmla="*/ 138156 w 4242612"/>
                <a:gd name="connsiteY17" fmla="*/ 1192245 h 2625538"/>
                <a:gd name="connsiteX18" fmla="*/ 138156 w 4242612"/>
                <a:gd name="connsiteY18" fmla="*/ 834572 h 2625538"/>
                <a:gd name="connsiteX19" fmla="*/ 138156 w 4242612"/>
                <a:gd name="connsiteY19" fmla="*/ 834572 h 2625538"/>
                <a:gd name="connsiteX20" fmla="*/ 138156 w 4242612"/>
                <a:gd name="connsiteY20" fmla="*/ 238454 h 2625538"/>
                <a:gd name="connsiteX0" fmla="*/ 138156 w 4242612"/>
                <a:gd name="connsiteY0" fmla="*/ 238454 h 2625538"/>
                <a:gd name="connsiteX1" fmla="*/ 376610 w 4242612"/>
                <a:gd name="connsiteY1" fmla="*/ 0 h 2625538"/>
                <a:gd name="connsiteX2" fmla="*/ 822232 w 4242612"/>
                <a:gd name="connsiteY2" fmla="*/ 0 h 2625538"/>
                <a:gd name="connsiteX3" fmla="*/ 822232 w 4242612"/>
                <a:gd name="connsiteY3" fmla="*/ 0 h 2625538"/>
                <a:gd name="connsiteX4" fmla="*/ 1848346 w 4242612"/>
                <a:gd name="connsiteY4" fmla="*/ 0 h 2625538"/>
                <a:gd name="connsiteX5" fmla="*/ 4004158 w 4242612"/>
                <a:gd name="connsiteY5" fmla="*/ 0 h 2625538"/>
                <a:gd name="connsiteX6" fmla="*/ 4242612 w 4242612"/>
                <a:gd name="connsiteY6" fmla="*/ 238454 h 2625538"/>
                <a:gd name="connsiteX7" fmla="*/ 4242612 w 4242612"/>
                <a:gd name="connsiteY7" fmla="*/ 834572 h 2625538"/>
                <a:gd name="connsiteX8" fmla="*/ 4242612 w 4242612"/>
                <a:gd name="connsiteY8" fmla="*/ 834572 h 2625538"/>
                <a:gd name="connsiteX9" fmla="*/ 4242612 w 4242612"/>
                <a:gd name="connsiteY9" fmla="*/ 1192245 h 2625538"/>
                <a:gd name="connsiteX10" fmla="*/ 4242612 w 4242612"/>
                <a:gd name="connsiteY10" fmla="*/ 1192240 h 2625538"/>
                <a:gd name="connsiteX11" fmla="*/ 3844501 w 4242612"/>
                <a:gd name="connsiteY11" fmla="*/ 1488752 h 2625538"/>
                <a:gd name="connsiteX12" fmla="*/ 1746746 w 4242612"/>
                <a:gd name="connsiteY12" fmla="*/ 1590352 h 2625538"/>
                <a:gd name="connsiteX13" fmla="*/ 0 w 4242612"/>
                <a:gd name="connsiteY13" fmla="*/ 2625538 h 2625538"/>
                <a:gd name="connsiteX14" fmla="*/ 546461 w 4242612"/>
                <a:gd name="connsiteY14" fmla="*/ 1691952 h 2625538"/>
                <a:gd name="connsiteX15" fmla="*/ 333067 w 4242612"/>
                <a:gd name="connsiteY15" fmla="*/ 1488751 h 2625538"/>
                <a:gd name="connsiteX16" fmla="*/ 138156 w 4242612"/>
                <a:gd name="connsiteY16" fmla="*/ 1192240 h 2625538"/>
                <a:gd name="connsiteX17" fmla="*/ 138156 w 4242612"/>
                <a:gd name="connsiteY17" fmla="*/ 1192245 h 2625538"/>
                <a:gd name="connsiteX18" fmla="*/ 138156 w 4242612"/>
                <a:gd name="connsiteY18" fmla="*/ 834572 h 2625538"/>
                <a:gd name="connsiteX19" fmla="*/ 138156 w 4242612"/>
                <a:gd name="connsiteY19" fmla="*/ 834572 h 2625538"/>
                <a:gd name="connsiteX20" fmla="*/ 138156 w 4242612"/>
                <a:gd name="connsiteY20" fmla="*/ 238454 h 2625538"/>
                <a:gd name="connsiteX0" fmla="*/ 138156 w 4242612"/>
                <a:gd name="connsiteY0" fmla="*/ 238454 h 2625538"/>
                <a:gd name="connsiteX1" fmla="*/ 376610 w 4242612"/>
                <a:gd name="connsiteY1" fmla="*/ 0 h 2625538"/>
                <a:gd name="connsiteX2" fmla="*/ 822232 w 4242612"/>
                <a:gd name="connsiteY2" fmla="*/ 0 h 2625538"/>
                <a:gd name="connsiteX3" fmla="*/ 822232 w 4242612"/>
                <a:gd name="connsiteY3" fmla="*/ 0 h 2625538"/>
                <a:gd name="connsiteX4" fmla="*/ 1848346 w 4242612"/>
                <a:gd name="connsiteY4" fmla="*/ 0 h 2625538"/>
                <a:gd name="connsiteX5" fmla="*/ 4004158 w 4242612"/>
                <a:gd name="connsiteY5" fmla="*/ 0 h 2625538"/>
                <a:gd name="connsiteX6" fmla="*/ 4242612 w 4242612"/>
                <a:gd name="connsiteY6" fmla="*/ 238454 h 2625538"/>
                <a:gd name="connsiteX7" fmla="*/ 4242612 w 4242612"/>
                <a:gd name="connsiteY7" fmla="*/ 834572 h 2625538"/>
                <a:gd name="connsiteX8" fmla="*/ 4242612 w 4242612"/>
                <a:gd name="connsiteY8" fmla="*/ 834572 h 2625538"/>
                <a:gd name="connsiteX9" fmla="*/ 4242612 w 4242612"/>
                <a:gd name="connsiteY9" fmla="*/ 1192245 h 2625538"/>
                <a:gd name="connsiteX10" fmla="*/ 4242612 w 4242612"/>
                <a:gd name="connsiteY10" fmla="*/ 1192240 h 2625538"/>
                <a:gd name="connsiteX11" fmla="*/ 3844501 w 4242612"/>
                <a:gd name="connsiteY11" fmla="*/ 1488752 h 2625538"/>
                <a:gd name="connsiteX12" fmla="*/ 1746746 w 4242612"/>
                <a:gd name="connsiteY12" fmla="*/ 1590352 h 2625538"/>
                <a:gd name="connsiteX13" fmla="*/ 0 w 4242612"/>
                <a:gd name="connsiteY13" fmla="*/ 2625538 h 2625538"/>
                <a:gd name="connsiteX14" fmla="*/ 546461 w 4242612"/>
                <a:gd name="connsiteY14" fmla="*/ 1691952 h 2625538"/>
                <a:gd name="connsiteX15" fmla="*/ 521753 w 4242612"/>
                <a:gd name="connsiteY15" fmla="*/ 1677437 h 2625538"/>
                <a:gd name="connsiteX16" fmla="*/ 138156 w 4242612"/>
                <a:gd name="connsiteY16" fmla="*/ 1192240 h 2625538"/>
                <a:gd name="connsiteX17" fmla="*/ 138156 w 4242612"/>
                <a:gd name="connsiteY17" fmla="*/ 1192245 h 2625538"/>
                <a:gd name="connsiteX18" fmla="*/ 138156 w 4242612"/>
                <a:gd name="connsiteY18" fmla="*/ 834572 h 2625538"/>
                <a:gd name="connsiteX19" fmla="*/ 138156 w 4242612"/>
                <a:gd name="connsiteY19" fmla="*/ 834572 h 2625538"/>
                <a:gd name="connsiteX20" fmla="*/ 138156 w 4242612"/>
                <a:gd name="connsiteY20" fmla="*/ 238454 h 2625538"/>
                <a:gd name="connsiteX0" fmla="*/ 138156 w 4242612"/>
                <a:gd name="connsiteY0" fmla="*/ 238454 h 2625538"/>
                <a:gd name="connsiteX1" fmla="*/ 376610 w 4242612"/>
                <a:gd name="connsiteY1" fmla="*/ 0 h 2625538"/>
                <a:gd name="connsiteX2" fmla="*/ 822232 w 4242612"/>
                <a:gd name="connsiteY2" fmla="*/ 0 h 2625538"/>
                <a:gd name="connsiteX3" fmla="*/ 822232 w 4242612"/>
                <a:gd name="connsiteY3" fmla="*/ 0 h 2625538"/>
                <a:gd name="connsiteX4" fmla="*/ 1848346 w 4242612"/>
                <a:gd name="connsiteY4" fmla="*/ 0 h 2625538"/>
                <a:gd name="connsiteX5" fmla="*/ 4004158 w 4242612"/>
                <a:gd name="connsiteY5" fmla="*/ 0 h 2625538"/>
                <a:gd name="connsiteX6" fmla="*/ 4242612 w 4242612"/>
                <a:gd name="connsiteY6" fmla="*/ 238454 h 2625538"/>
                <a:gd name="connsiteX7" fmla="*/ 4242612 w 4242612"/>
                <a:gd name="connsiteY7" fmla="*/ 834572 h 2625538"/>
                <a:gd name="connsiteX8" fmla="*/ 4242612 w 4242612"/>
                <a:gd name="connsiteY8" fmla="*/ 834572 h 2625538"/>
                <a:gd name="connsiteX9" fmla="*/ 4242612 w 4242612"/>
                <a:gd name="connsiteY9" fmla="*/ 1192245 h 2625538"/>
                <a:gd name="connsiteX10" fmla="*/ 4242612 w 4242612"/>
                <a:gd name="connsiteY10" fmla="*/ 1192240 h 2625538"/>
                <a:gd name="connsiteX11" fmla="*/ 3844501 w 4242612"/>
                <a:gd name="connsiteY11" fmla="*/ 1488752 h 2625538"/>
                <a:gd name="connsiteX12" fmla="*/ 1688689 w 4242612"/>
                <a:gd name="connsiteY12" fmla="*/ 1633894 h 2625538"/>
                <a:gd name="connsiteX13" fmla="*/ 0 w 4242612"/>
                <a:gd name="connsiteY13" fmla="*/ 2625538 h 2625538"/>
                <a:gd name="connsiteX14" fmla="*/ 546461 w 4242612"/>
                <a:gd name="connsiteY14" fmla="*/ 1691952 h 2625538"/>
                <a:gd name="connsiteX15" fmla="*/ 521753 w 4242612"/>
                <a:gd name="connsiteY15" fmla="*/ 1677437 h 2625538"/>
                <a:gd name="connsiteX16" fmla="*/ 138156 w 4242612"/>
                <a:gd name="connsiteY16" fmla="*/ 1192240 h 2625538"/>
                <a:gd name="connsiteX17" fmla="*/ 138156 w 4242612"/>
                <a:gd name="connsiteY17" fmla="*/ 1192245 h 2625538"/>
                <a:gd name="connsiteX18" fmla="*/ 138156 w 4242612"/>
                <a:gd name="connsiteY18" fmla="*/ 834572 h 2625538"/>
                <a:gd name="connsiteX19" fmla="*/ 138156 w 4242612"/>
                <a:gd name="connsiteY19" fmla="*/ 834572 h 2625538"/>
                <a:gd name="connsiteX20" fmla="*/ 138156 w 4242612"/>
                <a:gd name="connsiteY20" fmla="*/ 238454 h 2625538"/>
                <a:gd name="connsiteX0" fmla="*/ 138156 w 4242612"/>
                <a:gd name="connsiteY0" fmla="*/ 238454 h 2625538"/>
                <a:gd name="connsiteX1" fmla="*/ 376610 w 4242612"/>
                <a:gd name="connsiteY1" fmla="*/ 0 h 2625538"/>
                <a:gd name="connsiteX2" fmla="*/ 822232 w 4242612"/>
                <a:gd name="connsiteY2" fmla="*/ 0 h 2625538"/>
                <a:gd name="connsiteX3" fmla="*/ 822232 w 4242612"/>
                <a:gd name="connsiteY3" fmla="*/ 0 h 2625538"/>
                <a:gd name="connsiteX4" fmla="*/ 1848346 w 4242612"/>
                <a:gd name="connsiteY4" fmla="*/ 0 h 2625538"/>
                <a:gd name="connsiteX5" fmla="*/ 4004158 w 4242612"/>
                <a:gd name="connsiteY5" fmla="*/ 0 h 2625538"/>
                <a:gd name="connsiteX6" fmla="*/ 4242612 w 4242612"/>
                <a:gd name="connsiteY6" fmla="*/ 238454 h 2625538"/>
                <a:gd name="connsiteX7" fmla="*/ 4242612 w 4242612"/>
                <a:gd name="connsiteY7" fmla="*/ 834572 h 2625538"/>
                <a:gd name="connsiteX8" fmla="*/ 4242612 w 4242612"/>
                <a:gd name="connsiteY8" fmla="*/ 834572 h 2625538"/>
                <a:gd name="connsiteX9" fmla="*/ 4242612 w 4242612"/>
                <a:gd name="connsiteY9" fmla="*/ 1192245 h 2625538"/>
                <a:gd name="connsiteX10" fmla="*/ 4242612 w 4242612"/>
                <a:gd name="connsiteY10" fmla="*/ 1192240 h 2625538"/>
                <a:gd name="connsiteX11" fmla="*/ 3844501 w 4242612"/>
                <a:gd name="connsiteY11" fmla="*/ 1488752 h 2625538"/>
                <a:gd name="connsiteX12" fmla="*/ 1688689 w 4242612"/>
                <a:gd name="connsiteY12" fmla="*/ 1633894 h 2625538"/>
                <a:gd name="connsiteX13" fmla="*/ 0 w 4242612"/>
                <a:gd name="connsiteY13" fmla="*/ 2625538 h 2625538"/>
                <a:gd name="connsiteX14" fmla="*/ 546461 w 4242612"/>
                <a:gd name="connsiteY14" fmla="*/ 1691952 h 2625538"/>
                <a:gd name="connsiteX15" fmla="*/ 521753 w 4242612"/>
                <a:gd name="connsiteY15" fmla="*/ 1677437 h 2625538"/>
                <a:gd name="connsiteX16" fmla="*/ 138156 w 4242612"/>
                <a:gd name="connsiteY16" fmla="*/ 1192240 h 2625538"/>
                <a:gd name="connsiteX17" fmla="*/ 138156 w 4242612"/>
                <a:gd name="connsiteY17" fmla="*/ 1192245 h 2625538"/>
                <a:gd name="connsiteX18" fmla="*/ 138156 w 4242612"/>
                <a:gd name="connsiteY18" fmla="*/ 834572 h 2625538"/>
                <a:gd name="connsiteX19" fmla="*/ 138156 w 4242612"/>
                <a:gd name="connsiteY19" fmla="*/ 834572 h 2625538"/>
                <a:gd name="connsiteX20" fmla="*/ 138156 w 4242612"/>
                <a:gd name="connsiteY20" fmla="*/ 238454 h 2625538"/>
                <a:gd name="connsiteX0" fmla="*/ 138156 w 4242612"/>
                <a:gd name="connsiteY0" fmla="*/ 238454 h 2625538"/>
                <a:gd name="connsiteX1" fmla="*/ 376610 w 4242612"/>
                <a:gd name="connsiteY1" fmla="*/ 0 h 2625538"/>
                <a:gd name="connsiteX2" fmla="*/ 822232 w 4242612"/>
                <a:gd name="connsiteY2" fmla="*/ 0 h 2625538"/>
                <a:gd name="connsiteX3" fmla="*/ 822232 w 4242612"/>
                <a:gd name="connsiteY3" fmla="*/ 0 h 2625538"/>
                <a:gd name="connsiteX4" fmla="*/ 1848346 w 4242612"/>
                <a:gd name="connsiteY4" fmla="*/ 0 h 2625538"/>
                <a:gd name="connsiteX5" fmla="*/ 4004158 w 4242612"/>
                <a:gd name="connsiteY5" fmla="*/ 0 h 2625538"/>
                <a:gd name="connsiteX6" fmla="*/ 4242612 w 4242612"/>
                <a:gd name="connsiteY6" fmla="*/ 238454 h 2625538"/>
                <a:gd name="connsiteX7" fmla="*/ 4242612 w 4242612"/>
                <a:gd name="connsiteY7" fmla="*/ 834572 h 2625538"/>
                <a:gd name="connsiteX8" fmla="*/ 4242612 w 4242612"/>
                <a:gd name="connsiteY8" fmla="*/ 834572 h 2625538"/>
                <a:gd name="connsiteX9" fmla="*/ 4242612 w 4242612"/>
                <a:gd name="connsiteY9" fmla="*/ 1192245 h 2625538"/>
                <a:gd name="connsiteX10" fmla="*/ 4242612 w 4242612"/>
                <a:gd name="connsiteY10" fmla="*/ 1192240 h 2625538"/>
                <a:gd name="connsiteX11" fmla="*/ 3844501 w 4242612"/>
                <a:gd name="connsiteY11" fmla="*/ 1488752 h 2625538"/>
                <a:gd name="connsiteX12" fmla="*/ 1238746 w 4242612"/>
                <a:gd name="connsiteY12" fmla="*/ 1953208 h 2625538"/>
                <a:gd name="connsiteX13" fmla="*/ 0 w 4242612"/>
                <a:gd name="connsiteY13" fmla="*/ 2625538 h 2625538"/>
                <a:gd name="connsiteX14" fmla="*/ 546461 w 4242612"/>
                <a:gd name="connsiteY14" fmla="*/ 1691952 h 2625538"/>
                <a:gd name="connsiteX15" fmla="*/ 521753 w 4242612"/>
                <a:gd name="connsiteY15" fmla="*/ 1677437 h 2625538"/>
                <a:gd name="connsiteX16" fmla="*/ 138156 w 4242612"/>
                <a:gd name="connsiteY16" fmla="*/ 1192240 h 2625538"/>
                <a:gd name="connsiteX17" fmla="*/ 138156 w 4242612"/>
                <a:gd name="connsiteY17" fmla="*/ 1192245 h 2625538"/>
                <a:gd name="connsiteX18" fmla="*/ 138156 w 4242612"/>
                <a:gd name="connsiteY18" fmla="*/ 834572 h 2625538"/>
                <a:gd name="connsiteX19" fmla="*/ 138156 w 4242612"/>
                <a:gd name="connsiteY19" fmla="*/ 834572 h 2625538"/>
                <a:gd name="connsiteX20" fmla="*/ 138156 w 4242612"/>
                <a:gd name="connsiteY20" fmla="*/ 238454 h 2625538"/>
                <a:gd name="connsiteX0" fmla="*/ 138156 w 4242612"/>
                <a:gd name="connsiteY0" fmla="*/ 238454 h 2625538"/>
                <a:gd name="connsiteX1" fmla="*/ 376610 w 4242612"/>
                <a:gd name="connsiteY1" fmla="*/ 0 h 2625538"/>
                <a:gd name="connsiteX2" fmla="*/ 822232 w 4242612"/>
                <a:gd name="connsiteY2" fmla="*/ 0 h 2625538"/>
                <a:gd name="connsiteX3" fmla="*/ 822232 w 4242612"/>
                <a:gd name="connsiteY3" fmla="*/ 0 h 2625538"/>
                <a:gd name="connsiteX4" fmla="*/ 1848346 w 4242612"/>
                <a:gd name="connsiteY4" fmla="*/ 0 h 2625538"/>
                <a:gd name="connsiteX5" fmla="*/ 4004158 w 4242612"/>
                <a:gd name="connsiteY5" fmla="*/ 0 h 2625538"/>
                <a:gd name="connsiteX6" fmla="*/ 4242612 w 4242612"/>
                <a:gd name="connsiteY6" fmla="*/ 238454 h 2625538"/>
                <a:gd name="connsiteX7" fmla="*/ 4242612 w 4242612"/>
                <a:gd name="connsiteY7" fmla="*/ 834572 h 2625538"/>
                <a:gd name="connsiteX8" fmla="*/ 4242612 w 4242612"/>
                <a:gd name="connsiteY8" fmla="*/ 834572 h 2625538"/>
                <a:gd name="connsiteX9" fmla="*/ 4242612 w 4242612"/>
                <a:gd name="connsiteY9" fmla="*/ 1192245 h 2625538"/>
                <a:gd name="connsiteX10" fmla="*/ 4242612 w 4242612"/>
                <a:gd name="connsiteY10" fmla="*/ 1192240 h 2625538"/>
                <a:gd name="connsiteX11" fmla="*/ 3844501 w 4242612"/>
                <a:gd name="connsiteY11" fmla="*/ 1488752 h 2625538"/>
                <a:gd name="connsiteX12" fmla="*/ 1238746 w 4242612"/>
                <a:gd name="connsiteY12" fmla="*/ 1953208 h 2625538"/>
                <a:gd name="connsiteX13" fmla="*/ 0 w 4242612"/>
                <a:gd name="connsiteY13" fmla="*/ 2625538 h 2625538"/>
                <a:gd name="connsiteX14" fmla="*/ 546461 w 4242612"/>
                <a:gd name="connsiteY14" fmla="*/ 1691952 h 2625538"/>
                <a:gd name="connsiteX15" fmla="*/ 521753 w 4242612"/>
                <a:gd name="connsiteY15" fmla="*/ 1677437 h 2625538"/>
                <a:gd name="connsiteX16" fmla="*/ 138156 w 4242612"/>
                <a:gd name="connsiteY16" fmla="*/ 1192240 h 2625538"/>
                <a:gd name="connsiteX17" fmla="*/ 138156 w 4242612"/>
                <a:gd name="connsiteY17" fmla="*/ 1192245 h 2625538"/>
                <a:gd name="connsiteX18" fmla="*/ 138156 w 4242612"/>
                <a:gd name="connsiteY18" fmla="*/ 834572 h 2625538"/>
                <a:gd name="connsiteX19" fmla="*/ 138156 w 4242612"/>
                <a:gd name="connsiteY19" fmla="*/ 834572 h 2625538"/>
                <a:gd name="connsiteX20" fmla="*/ 138156 w 4242612"/>
                <a:gd name="connsiteY20" fmla="*/ 238454 h 2625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242612" h="2625538">
                  <a:moveTo>
                    <a:pt x="138156" y="238454"/>
                  </a:moveTo>
                  <a:cubicBezTo>
                    <a:pt x="138156" y="106759"/>
                    <a:pt x="244915" y="0"/>
                    <a:pt x="376610" y="0"/>
                  </a:cubicBezTo>
                  <a:lnTo>
                    <a:pt x="822232" y="0"/>
                  </a:lnTo>
                  <a:lnTo>
                    <a:pt x="822232" y="0"/>
                  </a:lnTo>
                  <a:lnTo>
                    <a:pt x="1848346" y="0"/>
                  </a:lnTo>
                  <a:lnTo>
                    <a:pt x="4004158" y="0"/>
                  </a:lnTo>
                  <a:cubicBezTo>
                    <a:pt x="4135853" y="0"/>
                    <a:pt x="4242612" y="106759"/>
                    <a:pt x="4242612" y="238454"/>
                  </a:cubicBezTo>
                  <a:lnTo>
                    <a:pt x="4242612" y="834572"/>
                  </a:lnTo>
                  <a:lnTo>
                    <a:pt x="4242612" y="834572"/>
                  </a:lnTo>
                  <a:lnTo>
                    <a:pt x="4242612" y="1192245"/>
                  </a:lnTo>
                  <a:lnTo>
                    <a:pt x="4242612" y="1192240"/>
                  </a:lnTo>
                  <a:cubicBezTo>
                    <a:pt x="4242612" y="1323935"/>
                    <a:pt x="3976196" y="1488752"/>
                    <a:pt x="3844501" y="1488752"/>
                  </a:cubicBezTo>
                  <a:cubicBezTo>
                    <a:pt x="3082354" y="1532295"/>
                    <a:pt x="2436321" y="1706465"/>
                    <a:pt x="1238746" y="1953208"/>
                  </a:cubicBezTo>
                  <a:lnTo>
                    <a:pt x="0" y="2625538"/>
                  </a:lnTo>
                  <a:lnTo>
                    <a:pt x="546461" y="1691952"/>
                  </a:lnTo>
                  <a:cubicBezTo>
                    <a:pt x="397920" y="1691952"/>
                    <a:pt x="670294" y="1677437"/>
                    <a:pt x="521753" y="1677437"/>
                  </a:cubicBezTo>
                  <a:cubicBezTo>
                    <a:pt x="390058" y="1677437"/>
                    <a:pt x="138156" y="1323935"/>
                    <a:pt x="138156" y="1192240"/>
                  </a:cubicBezTo>
                  <a:lnTo>
                    <a:pt x="138156" y="1192245"/>
                  </a:lnTo>
                  <a:lnTo>
                    <a:pt x="138156" y="834572"/>
                  </a:lnTo>
                  <a:lnTo>
                    <a:pt x="138156" y="834572"/>
                  </a:lnTo>
                  <a:lnTo>
                    <a:pt x="138156" y="238454"/>
                  </a:lnTo>
                  <a:close/>
                </a:path>
              </a:pathLst>
            </a:custGeom>
            <a:solidFill>
              <a:srgbClr val="D1F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Text Box 11"/>
            <p:cNvSpPr txBox="1">
              <a:spLocks noChangeArrowheads="1"/>
            </p:cNvSpPr>
            <p:nvPr/>
          </p:nvSpPr>
          <p:spPr bwMode="auto">
            <a:xfrm>
              <a:off x="4786314" y="2151760"/>
              <a:ext cx="3811568" cy="1384995"/>
            </a:xfrm>
            <a:prstGeom prst="rect">
              <a:avLst/>
            </a:prstGeom>
            <a:solidFill>
              <a:srgbClr val="D1FFE6"/>
            </a:solidFill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注：</a:t>
              </a:r>
              <a:r>
                <a:rPr lang="zh-CN" altLang="en-US" sz="2800" b="1" dirty="0">
                  <a:latin typeface="黑体" pitchFamily="49" charset="-122"/>
                  <a:ea typeface="黑体" pitchFamily="49" charset="-122"/>
                </a:rPr>
                <a:t>力臂是</a:t>
              </a:r>
              <a:r>
                <a:rPr lang="zh-CN" altLang="en-US" sz="28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从支点到力的作用线的距离</a:t>
              </a:r>
              <a:r>
                <a:rPr lang="zh-CN" altLang="en-US" sz="2800" b="1" dirty="0">
                  <a:latin typeface="黑体" pitchFamily="49" charset="-122"/>
                  <a:ea typeface="黑体" pitchFamily="49" charset="-122"/>
                </a:rPr>
                <a:t>，而不是支点到作用点的距离</a:t>
              </a:r>
            </a:p>
          </p:txBody>
        </p:sp>
      </p:grpSp>
      <p:sp>
        <p:nvSpPr>
          <p:cNvPr id="80" name="TextBox 21"/>
          <p:cNvSpPr txBox="1"/>
          <p:nvPr/>
        </p:nvSpPr>
        <p:spPr>
          <a:xfrm>
            <a:off x="395536" y="1556792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1】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如图所示，请画出杠杆的力臂。</a:t>
            </a:r>
            <a:endParaRPr lang="zh-CN" altLang="en-US" sz="3200" baseline="-25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8380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utoUpdateAnimBg="0"/>
      <p:bldP spid="39" grpId="0" animBg="1"/>
      <p:bldP spid="40" grpId="0" autoUpdateAnimBg="0"/>
      <p:bldP spid="41" grpId="0" animBg="1"/>
      <p:bldP spid="42" grpId="0" autoUpdateAnimBg="0"/>
      <p:bldP spid="70" grpId="0" animBg="1"/>
      <p:bldP spid="71" grpId="0" animBg="1"/>
      <p:bldP spid="72" grpId="0" autoUpdateAnimBg="0"/>
      <p:bldP spid="73" grpId="0" autoUpdateAnimBg="0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11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4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733414" y="45719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杠杆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  <p:sp>
        <p:nvSpPr>
          <p:cNvPr id="29" name="TextBox 21"/>
          <p:cNvSpPr txBox="1"/>
          <p:nvPr/>
        </p:nvSpPr>
        <p:spPr>
          <a:xfrm>
            <a:off x="395536" y="1628800"/>
            <a:ext cx="77768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2】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如图中均匀直棒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OA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可绕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点转动，请分别画出水平拉力Ｆ和重力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的力臂。</a:t>
            </a:r>
            <a:endParaRPr lang="zh-CN" altLang="en-US" sz="3200" baseline="-25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339752" y="2713047"/>
            <a:ext cx="4464496" cy="3582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04941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1588" y="0"/>
            <a:ext cx="9142413" cy="1412875"/>
            <a:chOff x="0" y="0"/>
            <a:chExt cx="9144000" cy="1413494"/>
          </a:xfrm>
        </p:grpSpPr>
        <p:sp>
          <p:nvSpPr>
            <p:cNvPr id="11" name="椭圆 32"/>
            <p:cNvSpPr>
              <a:spLocks noChangeArrowheads="1"/>
            </p:cNvSpPr>
            <p:nvPr/>
          </p:nvSpPr>
          <p:spPr bwMode="auto">
            <a:xfrm>
              <a:off x="243973" y="133037"/>
              <a:ext cx="1256793" cy="128045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39"/>
            <p:cNvSpPr>
              <a:spLocks noChangeArrowheads="1"/>
            </p:cNvSpPr>
            <p:nvPr/>
          </p:nvSpPr>
          <p:spPr bwMode="auto">
            <a:xfrm flipV="1">
              <a:off x="0" y="808247"/>
              <a:ext cx="9144000" cy="25002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56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79605"/>
            </a:xfrm>
            <a:custGeom>
              <a:avLst/>
              <a:gdLst>
                <a:gd name="T0" fmla="*/ 0 w 9937104"/>
                <a:gd name="T1" fmla="*/ 0 h 1101328"/>
                <a:gd name="T2" fmla="*/ 9937104 w 9937104"/>
                <a:gd name="T3" fmla="*/ 0 h 1101328"/>
                <a:gd name="T4" fmla="*/ 9937104 w 9937104"/>
                <a:gd name="T5" fmla="*/ 1101328 h 1101328"/>
                <a:gd name="T6" fmla="*/ 0 w 9937104"/>
                <a:gd name="T7" fmla="*/ 1101328 h 1101328"/>
                <a:gd name="T8" fmla="*/ 0 w 9937104"/>
                <a:gd name="T9" fmla="*/ 0 h 110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7104" h="1101328">
                  <a:moveTo>
                    <a:pt x="0" y="0"/>
                  </a:moveTo>
                  <a:lnTo>
                    <a:pt x="9937104" y="0"/>
                  </a:lnTo>
                  <a:lnTo>
                    <a:pt x="9937104" y="1101328"/>
                  </a:lnTo>
                  <a:lnTo>
                    <a:pt x="0" y="1101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4" name="椭圆 41"/>
            <p:cNvSpPr>
              <a:spLocks noChangeArrowheads="1"/>
            </p:cNvSpPr>
            <p:nvPr/>
          </p:nvSpPr>
          <p:spPr bwMode="auto">
            <a:xfrm>
              <a:off x="305998" y="219929"/>
              <a:ext cx="1119426" cy="11194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071943" y="75498"/>
            <a:ext cx="56550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杠杆的平衡条件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B050"/>
              </a:clrFrom>
              <a:clrTo>
                <a:srgbClr val="00B05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338" y="91021"/>
            <a:ext cx="1077116" cy="124774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447800" cy="685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-227806" y="1881896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13692" y="0"/>
            <a:ext cx="2362200" cy="1962150"/>
            <a:chOff x="0" y="857250"/>
            <a:chExt cx="2362200" cy="1962150"/>
          </a:xfrm>
        </p:grpSpPr>
        <p:sp>
          <p:nvSpPr>
            <p:cNvPr id="20" name="等腰三角形 19"/>
            <p:cNvSpPr/>
            <p:nvPr/>
          </p:nvSpPr>
          <p:spPr>
            <a:xfrm rot="5400000">
              <a:off x="200025" y="657225"/>
              <a:ext cx="1962150" cy="2362200"/>
            </a:xfrm>
            <a:prstGeom prst="triangle">
              <a:avLst>
                <a:gd name="adj" fmla="val 0"/>
              </a:avLst>
            </a:prstGeom>
            <a:solidFill>
              <a:srgbClr val="00D25F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圓角矩形 8"/>
            <p:cNvSpPr/>
            <p:nvPr/>
          </p:nvSpPr>
          <p:spPr>
            <a:xfrm>
              <a:off x="307010" y="1077083"/>
              <a:ext cx="685800" cy="6096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b="1" dirty="0" smtClean="0">
                  <a:ln>
                    <a:solidFill>
                      <a:srgbClr val="333333"/>
                    </a:solidFill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2</a:t>
              </a:r>
              <a:endParaRPr lang="zh-CN" altLang="en-US" sz="6000" b="1" dirty="0">
                <a:ln>
                  <a:solidFill>
                    <a:srgbClr val="333333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</p:grpSp>
      <p:sp>
        <p:nvSpPr>
          <p:cNvPr id="22" name="等腰三角形 21"/>
          <p:cNvSpPr/>
          <p:nvPr/>
        </p:nvSpPr>
        <p:spPr>
          <a:xfrm rot="5400000">
            <a:off x="-207567" y="3531351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等腰三角形 22"/>
          <p:cNvSpPr/>
          <p:nvPr/>
        </p:nvSpPr>
        <p:spPr>
          <a:xfrm rot="5400000">
            <a:off x="-253605" y="5181292"/>
            <a:ext cx="1905000" cy="1449388"/>
          </a:xfrm>
          <a:prstGeom prst="triangle">
            <a:avLst>
              <a:gd name="adj" fmla="val 18762"/>
            </a:avLst>
          </a:prstGeom>
          <a:solidFill>
            <a:srgbClr val="00D25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 Box 141"/>
          <p:cNvSpPr txBox="1">
            <a:spLocks noChangeArrowheads="1"/>
          </p:cNvSpPr>
          <p:nvPr/>
        </p:nvSpPr>
        <p:spPr bwMode="auto">
          <a:xfrm>
            <a:off x="1663449" y="1178171"/>
            <a:ext cx="74263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457200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当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杠杆在动力和阻力作用下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静止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时，我们就说杠杆平衡了。</a:t>
            </a:r>
          </a:p>
        </p:txBody>
      </p:sp>
      <p:sp>
        <p:nvSpPr>
          <p:cNvPr id="26" name="Text Box 141"/>
          <p:cNvSpPr txBox="1">
            <a:spLocks noChangeArrowheads="1"/>
          </p:cNvSpPr>
          <p:nvPr/>
        </p:nvSpPr>
        <p:spPr bwMode="auto">
          <a:xfrm>
            <a:off x="1633992" y="2427234"/>
            <a:ext cx="32147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实验器材：</a:t>
            </a:r>
            <a:endParaRPr lang="zh-CN" altLang="en-US" sz="3200" b="1" dirty="0"/>
          </a:p>
        </p:txBody>
      </p:sp>
      <p:sp>
        <p:nvSpPr>
          <p:cNvPr id="27" name="Text Box 141"/>
          <p:cNvSpPr txBox="1">
            <a:spLocks noChangeArrowheads="1"/>
          </p:cNvSpPr>
          <p:nvPr/>
        </p:nvSpPr>
        <p:spPr bwMode="auto">
          <a:xfrm>
            <a:off x="1820137" y="3136159"/>
            <a:ext cx="321471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铁架台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杠杆尺、钩码</a:t>
            </a:r>
            <a:endParaRPr lang="zh-CN" altLang="en-US" sz="3200" b="1" dirty="0"/>
          </a:p>
        </p:txBody>
      </p:sp>
      <p:sp>
        <p:nvSpPr>
          <p:cNvPr id="28" name="Text Box 141"/>
          <p:cNvSpPr txBox="1">
            <a:spLocks noChangeArrowheads="1"/>
          </p:cNvSpPr>
          <p:nvPr/>
        </p:nvSpPr>
        <p:spPr bwMode="auto">
          <a:xfrm>
            <a:off x="1633992" y="4224538"/>
            <a:ext cx="32147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测量的物理量：</a:t>
            </a:r>
            <a:endParaRPr lang="zh-CN" altLang="en-US" sz="3200" b="1" dirty="0"/>
          </a:p>
        </p:txBody>
      </p:sp>
      <p:sp>
        <p:nvSpPr>
          <p:cNvPr id="31" name="Text Box 141"/>
          <p:cNvSpPr txBox="1">
            <a:spLocks noChangeArrowheads="1"/>
          </p:cNvSpPr>
          <p:nvPr/>
        </p:nvSpPr>
        <p:spPr bwMode="auto">
          <a:xfrm>
            <a:off x="1815595" y="4870063"/>
            <a:ext cx="400052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动力</a:t>
            </a:r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1</a:t>
            </a:r>
            <a:r>
              <a:rPr lang="zh-CN" altLang="en-US" sz="3200" b="1" dirty="0" smtClean="0"/>
              <a:t>、动力臂</a:t>
            </a:r>
            <a:r>
              <a:rPr lang="en-US" altLang="zh-CN" sz="3200" b="1" dirty="0" smtClean="0"/>
              <a:t>L</a:t>
            </a:r>
            <a:r>
              <a:rPr lang="en-US" altLang="zh-CN" sz="3200" b="1" baseline="-25000" dirty="0" smtClean="0"/>
              <a:t>1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阻力</a:t>
            </a:r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2</a:t>
            </a:r>
            <a:r>
              <a:rPr lang="zh-CN" altLang="en-US" sz="3200" b="1" dirty="0" smtClean="0"/>
              <a:t>、阻力臂</a:t>
            </a:r>
            <a:r>
              <a:rPr lang="en-US" altLang="zh-CN" sz="3200" b="1" dirty="0" smtClean="0"/>
              <a:t>L</a:t>
            </a:r>
            <a:r>
              <a:rPr lang="en-US" altLang="zh-CN" sz="3200" b="1" baseline="-25000" dirty="0" smtClean="0"/>
              <a:t>2</a:t>
            </a:r>
            <a:endParaRPr lang="zh-CN" altLang="en-US" sz="3200" b="1" dirty="0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95793" y="2210128"/>
            <a:ext cx="4858512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841120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8" grpId="0"/>
      <p:bldP spid="3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940</TotalTime>
  <Words>1402</Words>
  <Application>Microsoft Office PowerPoint</Application>
  <PresentationFormat>全屏显示(4:3)</PresentationFormat>
  <Paragraphs>201</Paragraphs>
  <Slides>28</Slides>
  <Notes>2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龙腾四海</vt:lpstr>
      <vt:lpstr>公式</vt:lpstr>
      <vt:lpstr>幻灯片 1</vt:lpstr>
      <vt:lpstr>12.1  杠杆 第1课时</vt:lpstr>
      <vt:lpstr>学习问题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 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Chavin</dc:creator>
  <cp:lastModifiedBy>Administrator</cp:lastModifiedBy>
  <cp:revision>109</cp:revision>
  <dcterms:created xsi:type="dcterms:W3CDTF">2016-05-26T11:33:05Z</dcterms:created>
  <dcterms:modified xsi:type="dcterms:W3CDTF">2018-05-20T10:56:21Z</dcterms:modified>
</cp:coreProperties>
</file>